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37"/>
  </p:notesMasterIdLst>
  <p:sldIdLst>
    <p:sldId id="256" r:id="rId2"/>
    <p:sldId id="257" r:id="rId3"/>
    <p:sldId id="258" r:id="rId4"/>
    <p:sldId id="259" r:id="rId5"/>
    <p:sldId id="263" r:id="rId6"/>
    <p:sldId id="264" r:id="rId7"/>
    <p:sldId id="261" r:id="rId8"/>
    <p:sldId id="262" r:id="rId9"/>
    <p:sldId id="260" r:id="rId10"/>
    <p:sldId id="265" r:id="rId11"/>
    <p:sldId id="287" r:id="rId12"/>
    <p:sldId id="288" r:id="rId13"/>
    <p:sldId id="266" r:id="rId14"/>
    <p:sldId id="280" r:id="rId15"/>
    <p:sldId id="267" r:id="rId16"/>
    <p:sldId id="268" r:id="rId17"/>
    <p:sldId id="269" r:id="rId18"/>
    <p:sldId id="281" r:id="rId19"/>
    <p:sldId id="270" r:id="rId20"/>
    <p:sldId id="271" r:id="rId21"/>
    <p:sldId id="273" r:id="rId22"/>
    <p:sldId id="274" r:id="rId23"/>
    <p:sldId id="275" r:id="rId24"/>
    <p:sldId id="276" r:id="rId25"/>
    <p:sldId id="277" r:id="rId26"/>
    <p:sldId id="272" r:id="rId27"/>
    <p:sldId id="278" r:id="rId28"/>
    <p:sldId id="279" r:id="rId29"/>
    <p:sldId id="282" r:id="rId30"/>
    <p:sldId id="283" r:id="rId31"/>
    <p:sldId id="284" r:id="rId32"/>
    <p:sldId id="289" r:id="rId33"/>
    <p:sldId id="285" r:id="rId34"/>
    <p:sldId id="290" r:id="rId35"/>
    <p:sldId id="286" r:id="rId3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4BF8D3-7D59-4DEA-8FF3-FC393567DF0C}"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ru-RU"/>
        </a:p>
      </dgm:t>
    </dgm:pt>
    <dgm:pt modelId="{3760D565-1137-4C2B-801D-E07D25882C4A}">
      <dgm:prSet/>
      <dgm:spPr/>
      <dgm:t>
        <a:bodyPr/>
        <a:lstStyle/>
        <a:p>
          <a:pPr rtl="0"/>
          <a:r>
            <a:rPr lang="en-US" smtClean="0"/>
            <a:t>Global Competitiveness Index (GCI) – 44-51 </a:t>
          </a:r>
          <a:r>
            <a:rPr lang="ru-RU" smtClean="0"/>
            <a:t>из 140;</a:t>
          </a:r>
          <a:endParaRPr lang="ru-RU"/>
        </a:p>
      </dgm:t>
    </dgm:pt>
    <dgm:pt modelId="{FC0B9939-CE9D-4F50-8B62-858410A0BB11}" type="parTrans" cxnId="{121A0065-E8C0-4343-9B8F-048F7A87AC6B}">
      <dgm:prSet/>
      <dgm:spPr/>
      <dgm:t>
        <a:bodyPr/>
        <a:lstStyle/>
        <a:p>
          <a:endParaRPr lang="ru-RU"/>
        </a:p>
      </dgm:t>
    </dgm:pt>
    <dgm:pt modelId="{43AEF731-FBDC-43BF-AE75-2CFCD8AA7E7E}" type="sibTrans" cxnId="{121A0065-E8C0-4343-9B8F-048F7A87AC6B}">
      <dgm:prSet/>
      <dgm:spPr/>
      <dgm:t>
        <a:bodyPr/>
        <a:lstStyle/>
        <a:p>
          <a:endParaRPr lang="ru-RU"/>
        </a:p>
      </dgm:t>
    </dgm:pt>
    <dgm:pt modelId="{8F9AEE1D-0124-406D-AEF4-C04EB8A462C5}">
      <dgm:prSet/>
      <dgm:spPr/>
      <dgm:t>
        <a:bodyPr/>
        <a:lstStyle/>
        <a:p>
          <a:pPr rtl="0"/>
          <a:r>
            <a:rPr lang="en-US" smtClean="0"/>
            <a:t>The Global Innovation Index</a:t>
          </a:r>
          <a:r>
            <a:rPr lang="ru-RU" smtClean="0"/>
            <a:t> – 48 из 141;</a:t>
          </a:r>
          <a:endParaRPr lang="ru-RU"/>
        </a:p>
      </dgm:t>
    </dgm:pt>
    <dgm:pt modelId="{CF4BD992-02A0-4C31-974F-30496CD5794E}" type="parTrans" cxnId="{1E1F26AE-8970-437E-9778-743121B33D3B}">
      <dgm:prSet/>
      <dgm:spPr/>
      <dgm:t>
        <a:bodyPr/>
        <a:lstStyle/>
        <a:p>
          <a:endParaRPr lang="ru-RU"/>
        </a:p>
      </dgm:t>
    </dgm:pt>
    <dgm:pt modelId="{16C6AFFE-666E-4517-942E-CD6847628D29}" type="sibTrans" cxnId="{1E1F26AE-8970-437E-9778-743121B33D3B}">
      <dgm:prSet/>
      <dgm:spPr/>
      <dgm:t>
        <a:bodyPr/>
        <a:lstStyle/>
        <a:p>
          <a:endParaRPr lang="ru-RU"/>
        </a:p>
      </dgm:t>
    </dgm:pt>
    <dgm:pt modelId="{5FFC5B6F-0BDD-4882-8B57-BBD74EFAAA6C}">
      <dgm:prSet/>
      <dgm:spPr/>
      <dgm:t>
        <a:bodyPr/>
        <a:lstStyle/>
        <a:p>
          <a:pPr rtl="0"/>
          <a:r>
            <a:rPr lang="en-US" smtClean="0"/>
            <a:t>World Governance Indicators (WGI)</a:t>
          </a:r>
          <a:r>
            <a:rPr lang="ru-RU" smtClean="0"/>
            <a:t> 230;</a:t>
          </a:r>
          <a:endParaRPr lang="ru-RU"/>
        </a:p>
      </dgm:t>
    </dgm:pt>
    <dgm:pt modelId="{F3A4DAC9-0F03-437F-BC21-973A711948B8}" type="parTrans" cxnId="{740F1069-58D5-4B04-9D7C-9220277A385C}">
      <dgm:prSet/>
      <dgm:spPr/>
      <dgm:t>
        <a:bodyPr/>
        <a:lstStyle/>
        <a:p>
          <a:endParaRPr lang="ru-RU"/>
        </a:p>
      </dgm:t>
    </dgm:pt>
    <dgm:pt modelId="{F37B5A58-9366-41FD-B512-D8DC294B4A6F}" type="sibTrans" cxnId="{740F1069-58D5-4B04-9D7C-9220277A385C}">
      <dgm:prSet/>
      <dgm:spPr/>
      <dgm:t>
        <a:bodyPr/>
        <a:lstStyle/>
        <a:p>
          <a:endParaRPr lang="ru-RU"/>
        </a:p>
      </dgm:t>
    </dgm:pt>
    <dgm:pt modelId="{4A60374E-80FE-4AD1-BAF8-BA4F087612EF}">
      <dgm:prSet/>
      <dgm:spPr/>
      <dgm:t>
        <a:bodyPr/>
        <a:lstStyle/>
        <a:p>
          <a:pPr rtl="0"/>
          <a:r>
            <a:rPr lang="en-US" smtClean="0"/>
            <a:t>Index of Economic Freedom – 143 </a:t>
          </a:r>
          <a:r>
            <a:rPr lang="ru-RU" smtClean="0"/>
            <a:t>из</a:t>
          </a:r>
          <a:r>
            <a:rPr lang="en-US" smtClean="0"/>
            <a:t> 178</a:t>
          </a:r>
          <a:endParaRPr lang="ru-RU"/>
        </a:p>
      </dgm:t>
    </dgm:pt>
    <dgm:pt modelId="{A37EEC16-73FE-4055-A449-26A56323B10C}" type="parTrans" cxnId="{B86E235C-2553-4697-9660-CFA628A48395}">
      <dgm:prSet/>
      <dgm:spPr/>
      <dgm:t>
        <a:bodyPr/>
        <a:lstStyle/>
        <a:p>
          <a:endParaRPr lang="ru-RU"/>
        </a:p>
      </dgm:t>
    </dgm:pt>
    <dgm:pt modelId="{04CB4BC4-1D99-44BA-A477-5BF549E6C269}" type="sibTrans" cxnId="{B86E235C-2553-4697-9660-CFA628A48395}">
      <dgm:prSet/>
      <dgm:spPr/>
      <dgm:t>
        <a:bodyPr/>
        <a:lstStyle/>
        <a:p>
          <a:endParaRPr lang="ru-RU"/>
        </a:p>
      </dgm:t>
    </dgm:pt>
    <dgm:pt modelId="{6D4AA3F9-0AEC-4D05-8971-46EE953595C5}" type="pres">
      <dgm:prSet presAssocID="{854BF8D3-7D59-4DEA-8FF3-FC393567DF0C}" presName="linear" presStyleCnt="0">
        <dgm:presLayoutVars>
          <dgm:dir/>
          <dgm:resizeHandles val="exact"/>
        </dgm:presLayoutVars>
      </dgm:prSet>
      <dgm:spPr/>
      <dgm:t>
        <a:bodyPr/>
        <a:lstStyle/>
        <a:p>
          <a:endParaRPr lang="ru-RU"/>
        </a:p>
      </dgm:t>
    </dgm:pt>
    <dgm:pt modelId="{A76177E4-71CD-4907-86F7-AFE898298907}" type="pres">
      <dgm:prSet presAssocID="{3760D565-1137-4C2B-801D-E07D25882C4A}" presName="comp" presStyleCnt="0"/>
      <dgm:spPr/>
    </dgm:pt>
    <dgm:pt modelId="{3239BFD4-878C-498A-9F7F-E9B795406F9F}" type="pres">
      <dgm:prSet presAssocID="{3760D565-1137-4C2B-801D-E07D25882C4A}" presName="box" presStyleLbl="node1" presStyleIdx="0" presStyleCnt="4"/>
      <dgm:spPr/>
      <dgm:t>
        <a:bodyPr/>
        <a:lstStyle/>
        <a:p>
          <a:endParaRPr lang="ru-RU"/>
        </a:p>
      </dgm:t>
    </dgm:pt>
    <dgm:pt modelId="{622653F7-31AD-4CE6-B802-C37C1CD6E0ED}" type="pres">
      <dgm:prSet presAssocID="{3760D565-1137-4C2B-801D-E07D25882C4A}" presName="img" presStyleLbl="fgImgPlace1" presStyleIdx="0" presStyleCnt="4" custScaleX="39337"/>
      <dgm:spPr>
        <a:solidFill>
          <a:srgbClr val="FF0000"/>
        </a:solidFill>
      </dgm:spPr>
    </dgm:pt>
    <dgm:pt modelId="{79C0BE9C-FE6F-4E6C-9720-3F9CDAEF691D}" type="pres">
      <dgm:prSet presAssocID="{3760D565-1137-4C2B-801D-E07D25882C4A}" presName="text" presStyleLbl="node1" presStyleIdx="0" presStyleCnt="4">
        <dgm:presLayoutVars>
          <dgm:bulletEnabled val="1"/>
        </dgm:presLayoutVars>
      </dgm:prSet>
      <dgm:spPr/>
      <dgm:t>
        <a:bodyPr/>
        <a:lstStyle/>
        <a:p>
          <a:endParaRPr lang="ru-RU"/>
        </a:p>
      </dgm:t>
    </dgm:pt>
    <dgm:pt modelId="{B984B57F-3543-44A6-8BEA-E64100099BDE}" type="pres">
      <dgm:prSet presAssocID="{43AEF731-FBDC-43BF-AE75-2CFCD8AA7E7E}" presName="spacer" presStyleCnt="0"/>
      <dgm:spPr/>
    </dgm:pt>
    <dgm:pt modelId="{4354D846-EB1F-488F-8A08-915A230180B6}" type="pres">
      <dgm:prSet presAssocID="{8F9AEE1D-0124-406D-AEF4-C04EB8A462C5}" presName="comp" presStyleCnt="0"/>
      <dgm:spPr/>
    </dgm:pt>
    <dgm:pt modelId="{03F74E50-317D-4C64-80EC-CCFCE9B6443A}" type="pres">
      <dgm:prSet presAssocID="{8F9AEE1D-0124-406D-AEF4-C04EB8A462C5}" presName="box" presStyleLbl="node1" presStyleIdx="1" presStyleCnt="4"/>
      <dgm:spPr/>
      <dgm:t>
        <a:bodyPr/>
        <a:lstStyle/>
        <a:p>
          <a:endParaRPr lang="ru-RU"/>
        </a:p>
      </dgm:t>
    </dgm:pt>
    <dgm:pt modelId="{1A13C72F-C331-4844-B961-C3AB6B3E927C}" type="pres">
      <dgm:prSet presAssocID="{8F9AEE1D-0124-406D-AEF4-C04EB8A462C5}" presName="img" presStyleLbl="fgImgPlace1" presStyleIdx="1" presStyleCnt="4" custScaleX="39337"/>
      <dgm:spPr>
        <a:solidFill>
          <a:srgbClr val="FFC000"/>
        </a:solidFill>
      </dgm:spPr>
    </dgm:pt>
    <dgm:pt modelId="{9F77C2B2-2AF7-4DB9-A3B2-23267235E6EC}" type="pres">
      <dgm:prSet presAssocID="{8F9AEE1D-0124-406D-AEF4-C04EB8A462C5}" presName="text" presStyleLbl="node1" presStyleIdx="1" presStyleCnt="4">
        <dgm:presLayoutVars>
          <dgm:bulletEnabled val="1"/>
        </dgm:presLayoutVars>
      </dgm:prSet>
      <dgm:spPr/>
      <dgm:t>
        <a:bodyPr/>
        <a:lstStyle/>
        <a:p>
          <a:endParaRPr lang="ru-RU"/>
        </a:p>
      </dgm:t>
    </dgm:pt>
    <dgm:pt modelId="{8F9EC8A0-5785-452C-B2AB-804FBD364B5B}" type="pres">
      <dgm:prSet presAssocID="{16C6AFFE-666E-4517-942E-CD6847628D29}" presName="spacer" presStyleCnt="0"/>
      <dgm:spPr/>
    </dgm:pt>
    <dgm:pt modelId="{5BB5ABF8-7EE6-4C97-8FEF-6CA96067519B}" type="pres">
      <dgm:prSet presAssocID="{5FFC5B6F-0BDD-4882-8B57-BBD74EFAAA6C}" presName="comp" presStyleCnt="0"/>
      <dgm:spPr/>
    </dgm:pt>
    <dgm:pt modelId="{B3000299-94F7-4FB2-A5D0-895A46BD0C14}" type="pres">
      <dgm:prSet presAssocID="{5FFC5B6F-0BDD-4882-8B57-BBD74EFAAA6C}" presName="box" presStyleLbl="node1" presStyleIdx="2" presStyleCnt="4"/>
      <dgm:spPr/>
      <dgm:t>
        <a:bodyPr/>
        <a:lstStyle/>
        <a:p>
          <a:endParaRPr lang="ru-RU"/>
        </a:p>
      </dgm:t>
    </dgm:pt>
    <dgm:pt modelId="{C710D37B-309D-4EE7-9BB1-155939E12A5C}" type="pres">
      <dgm:prSet presAssocID="{5FFC5B6F-0BDD-4882-8B57-BBD74EFAAA6C}" presName="img" presStyleLbl="fgImgPlace1" presStyleIdx="2" presStyleCnt="4" custScaleX="39337"/>
      <dgm:spPr>
        <a:solidFill>
          <a:srgbClr val="92D050"/>
        </a:solidFill>
      </dgm:spPr>
    </dgm:pt>
    <dgm:pt modelId="{E99443ED-BEC2-4F6B-A33C-9A2C80886955}" type="pres">
      <dgm:prSet presAssocID="{5FFC5B6F-0BDD-4882-8B57-BBD74EFAAA6C}" presName="text" presStyleLbl="node1" presStyleIdx="2" presStyleCnt="4">
        <dgm:presLayoutVars>
          <dgm:bulletEnabled val="1"/>
        </dgm:presLayoutVars>
      </dgm:prSet>
      <dgm:spPr/>
      <dgm:t>
        <a:bodyPr/>
        <a:lstStyle/>
        <a:p>
          <a:endParaRPr lang="ru-RU"/>
        </a:p>
      </dgm:t>
    </dgm:pt>
    <dgm:pt modelId="{C62BF916-D90A-447A-85A3-4253DB0210C3}" type="pres">
      <dgm:prSet presAssocID="{F37B5A58-9366-41FD-B512-D8DC294B4A6F}" presName="spacer" presStyleCnt="0"/>
      <dgm:spPr/>
    </dgm:pt>
    <dgm:pt modelId="{7F2FC0DE-C64C-445A-852C-001C29078368}" type="pres">
      <dgm:prSet presAssocID="{4A60374E-80FE-4AD1-BAF8-BA4F087612EF}" presName="comp" presStyleCnt="0"/>
      <dgm:spPr/>
    </dgm:pt>
    <dgm:pt modelId="{094F950D-6A17-49FE-81EF-8695B1958D80}" type="pres">
      <dgm:prSet presAssocID="{4A60374E-80FE-4AD1-BAF8-BA4F087612EF}" presName="box" presStyleLbl="node1" presStyleIdx="3" presStyleCnt="4"/>
      <dgm:spPr/>
      <dgm:t>
        <a:bodyPr/>
        <a:lstStyle/>
        <a:p>
          <a:endParaRPr lang="ru-RU"/>
        </a:p>
      </dgm:t>
    </dgm:pt>
    <dgm:pt modelId="{108EA996-61B3-4AF1-B7CB-C29642D7EB6E}" type="pres">
      <dgm:prSet presAssocID="{4A60374E-80FE-4AD1-BAF8-BA4F087612EF}" presName="img" presStyleLbl="fgImgPlace1" presStyleIdx="3" presStyleCnt="4" custScaleX="39337"/>
      <dgm:spPr>
        <a:solidFill>
          <a:srgbClr val="00B0F0"/>
        </a:solidFill>
      </dgm:spPr>
    </dgm:pt>
    <dgm:pt modelId="{385CF0A4-1B4E-4F7F-BA33-D6D0D8516676}" type="pres">
      <dgm:prSet presAssocID="{4A60374E-80FE-4AD1-BAF8-BA4F087612EF}" presName="text" presStyleLbl="node1" presStyleIdx="3" presStyleCnt="4">
        <dgm:presLayoutVars>
          <dgm:bulletEnabled val="1"/>
        </dgm:presLayoutVars>
      </dgm:prSet>
      <dgm:spPr/>
      <dgm:t>
        <a:bodyPr/>
        <a:lstStyle/>
        <a:p>
          <a:endParaRPr lang="ru-RU"/>
        </a:p>
      </dgm:t>
    </dgm:pt>
  </dgm:ptLst>
  <dgm:cxnLst>
    <dgm:cxn modelId="{06A9C00F-DF7D-4F0E-BEDB-A3CDB6A2A98C}" type="presOf" srcId="{854BF8D3-7D59-4DEA-8FF3-FC393567DF0C}" destId="{6D4AA3F9-0AEC-4D05-8971-46EE953595C5}" srcOrd="0" destOrd="0" presId="urn:microsoft.com/office/officeart/2005/8/layout/vList4"/>
    <dgm:cxn modelId="{E2950972-0815-48D9-83CB-E1C75B57EAB8}" type="presOf" srcId="{3760D565-1137-4C2B-801D-E07D25882C4A}" destId="{79C0BE9C-FE6F-4E6C-9720-3F9CDAEF691D}" srcOrd="1" destOrd="0" presId="urn:microsoft.com/office/officeart/2005/8/layout/vList4"/>
    <dgm:cxn modelId="{537A9203-C946-4EFC-8016-DC8DFF7CECCC}" type="presOf" srcId="{5FFC5B6F-0BDD-4882-8B57-BBD74EFAAA6C}" destId="{E99443ED-BEC2-4F6B-A33C-9A2C80886955}" srcOrd="1" destOrd="0" presId="urn:microsoft.com/office/officeart/2005/8/layout/vList4"/>
    <dgm:cxn modelId="{BA99FBBC-BA45-44E4-B3EB-F5502CD2D77C}" type="presOf" srcId="{4A60374E-80FE-4AD1-BAF8-BA4F087612EF}" destId="{385CF0A4-1B4E-4F7F-BA33-D6D0D8516676}" srcOrd="1" destOrd="0" presId="urn:microsoft.com/office/officeart/2005/8/layout/vList4"/>
    <dgm:cxn modelId="{121A0065-E8C0-4343-9B8F-048F7A87AC6B}" srcId="{854BF8D3-7D59-4DEA-8FF3-FC393567DF0C}" destId="{3760D565-1137-4C2B-801D-E07D25882C4A}" srcOrd="0" destOrd="0" parTransId="{FC0B9939-CE9D-4F50-8B62-858410A0BB11}" sibTransId="{43AEF731-FBDC-43BF-AE75-2CFCD8AA7E7E}"/>
    <dgm:cxn modelId="{740F1069-58D5-4B04-9D7C-9220277A385C}" srcId="{854BF8D3-7D59-4DEA-8FF3-FC393567DF0C}" destId="{5FFC5B6F-0BDD-4882-8B57-BBD74EFAAA6C}" srcOrd="2" destOrd="0" parTransId="{F3A4DAC9-0F03-437F-BC21-973A711948B8}" sibTransId="{F37B5A58-9366-41FD-B512-D8DC294B4A6F}"/>
    <dgm:cxn modelId="{B86E235C-2553-4697-9660-CFA628A48395}" srcId="{854BF8D3-7D59-4DEA-8FF3-FC393567DF0C}" destId="{4A60374E-80FE-4AD1-BAF8-BA4F087612EF}" srcOrd="3" destOrd="0" parTransId="{A37EEC16-73FE-4055-A449-26A56323B10C}" sibTransId="{04CB4BC4-1D99-44BA-A477-5BF549E6C269}"/>
    <dgm:cxn modelId="{E117593D-AD59-4C1C-BE2B-B90B7B216E36}" type="presOf" srcId="{8F9AEE1D-0124-406D-AEF4-C04EB8A462C5}" destId="{9F77C2B2-2AF7-4DB9-A3B2-23267235E6EC}" srcOrd="1" destOrd="0" presId="urn:microsoft.com/office/officeart/2005/8/layout/vList4"/>
    <dgm:cxn modelId="{1E1F26AE-8970-437E-9778-743121B33D3B}" srcId="{854BF8D3-7D59-4DEA-8FF3-FC393567DF0C}" destId="{8F9AEE1D-0124-406D-AEF4-C04EB8A462C5}" srcOrd="1" destOrd="0" parTransId="{CF4BD992-02A0-4C31-974F-30496CD5794E}" sibTransId="{16C6AFFE-666E-4517-942E-CD6847628D29}"/>
    <dgm:cxn modelId="{99E3D3A5-E521-4662-BA94-C676B0ACDC2C}" type="presOf" srcId="{8F9AEE1D-0124-406D-AEF4-C04EB8A462C5}" destId="{03F74E50-317D-4C64-80EC-CCFCE9B6443A}" srcOrd="0" destOrd="0" presId="urn:microsoft.com/office/officeart/2005/8/layout/vList4"/>
    <dgm:cxn modelId="{0DF16464-B866-41C4-A555-6CF9E6234CE5}" type="presOf" srcId="{5FFC5B6F-0BDD-4882-8B57-BBD74EFAAA6C}" destId="{B3000299-94F7-4FB2-A5D0-895A46BD0C14}" srcOrd="0" destOrd="0" presId="urn:microsoft.com/office/officeart/2005/8/layout/vList4"/>
    <dgm:cxn modelId="{D483E71E-C33F-4D50-A26F-6594453E2FB4}" type="presOf" srcId="{4A60374E-80FE-4AD1-BAF8-BA4F087612EF}" destId="{094F950D-6A17-49FE-81EF-8695B1958D80}" srcOrd="0" destOrd="0" presId="urn:microsoft.com/office/officeart/2005/8/layout/vList4"/>
    <dgm:cxn modelId="{1D6E4EA2-073F-40E0-95A1-0A4FDEE5F249}" type="presOf" srcId="{3760D565-1137-4C2B-801D-E07D25882C4A}" destId="{3239BFD4-878C-498A-9F7F-E9B795406F9F}" srcOrd="0" destOrd="0" presId="urn:microsoft.com/office/officeart/2005/8/layout/vList4"/>
    <dgm:cxn modelId="{EA79910A-9943-4E21-915B-022562632CBA}" type="presParOf" srcId="{6D4AA3F9-0AEC-4D05-8971-46EE953595C5}" destId="{A76177E4-71CD-4907-86F7-AFE898298907}" srcOrd="0" destOrd="0" presId="urn:microsoft.com/office/officeart/2005/8/layout/vList4"/>
    <dgm:cxn modelId="{EEFF11A5-41EA-4D6E-B743-A2C4A6EFD926}" type="presParOf" srcId="{A76177E4-71CD-4907-86F7-AFE898298907}" destId="{3239BFD4-878C-498A-9F7F-E9B795406F9F}" srcOrd="0" destOrd="0" presId="urn:microsoft.com/office/officeart/2005/8/layout/vList4"/>
    <dgm:cxn modelId="{85AC37C4-65FA-4624-B8EE-D3F38A26E5FE}" type="presParOf" srcId="{A76177E4-71CD-4907-86F7-AFE898298907}" destId="{622653F7-31AD-4CE6-B802-C37C1CD6E0ED}" srcOrd="1" destOrd="0" presId="urn:microsoft.com/office/officeart/2005/8/layout/vList4"/>
    <dgm:cxn modelId="{512F1619-0DBA-4BC1-A4BD-15CF50D6C322}" type="presParOf" srcId="{A76177E4-71CD-4907-86F7-AFE898298907}" destId="{79C0BE9C-FE6F-4E6C-9720-3F9CDAEF691D}" srcOrd="2" destOrd="0" presId="urn:microsoft.com/office/officeart/2005/8/layout/vList4"/>
    <dgm:cxn modelId="{42970F81-BF11-45EF-8368-21730BD3F1B3}" type="presParOf" srcId="{6D4AA3F9-0AEC-4D05-8971-46EE953595C5}" destId="{B984B57F-3543-44A6-8BEA-E64100099BDE}" srcOrd="1" destOrd="0" presId="urn:microsoft.com/office/officeart/2005/8/layout/vList4"/>
    <dgm:cxn modelId="{00F8ADE2-3D95-4273-883B-6347F6CD60D1}" type="presParOf" srcId="{6D4AA3F9-0AEC-4D05-8971-46EE953595C5}" destId="{4354D846-EB1F-488F-8A08-915A230180B6}" srcOrd="2" destOrd="0" presId="urn:microsoft.com/office/officeart/2005/8/layout/vList4"/>
    <dgm:cxn modelId="{D6EDDAB3-BD93-49D4-9738-5E7FF306BB1E}" type="presParOf" srcId="{4354D846-EB1F-488F-8A08-915A230180B6}" destId="{03F74E50-317D-4C64-80EC-CCFCE9B6443A}" srcOrd="0" destOrd="0" presId="urn:microsoft.com/office/officeart/2005/8/layout/vList4"/>
    <dgm:cxn modelId="{8A73E91D-85BA-4189-9892-C31F33E8A4A1}" type="presParOf" srcId="{4354D846-EB1F-488F-8A08-915A230180B6}" destId="{1A13C72F-C331-4844-B961-C3AB6B3E927C}" srcOrd="1" destOrd="0" presId="urn:microsoft.com/office/officeart/2005/8/layout/vList4"/>
    <dgm:cxn modelId="{251A3F64-EBB5-4AB3-94C5-8CFCFA934FBA}" type="presParOf" srcId="{4354D846-EB1F-488F-8A08-915A230180B6}" destId="{9F77C2B2-2AF7-4DB9-A3B2-23267235E6EC}" srcOrd="2" destOrd="0" presId="urn:microsoft.com/office/officeart/2005/8/layout/vList4"/>
    <dgm:cxn modelId="{95B17C23-8BD6-44DF-B02F-E9564EA64CDD}" type="presParOf" srcId="{6D4AA3F9-0AEC-4D05-8971-46EE953595C5}" destId="{8F9EC8A0-5785-452C-B2AB-804FBD364B5B}" srcOrd="3" destOrd="0" presId="urn:microsoft.com/office/officeart/2005/8/layout/vList4"/>
    <dgm:cxn modelId="{4293E3FB-01DC-42E0-93F6-52B954811413}" type="presParOf" srcId="{6D4AA3F9-0AEC-4D05-8971-46EE953595C5}" destId="{5BB5ABF8-7EE6-4C97-8FEF-6CA96067519B}" srcOrd="4" destOrd="0" presId="urn:microsoft.com/office/officeart/2005/8/layout/vList4"/>
    <dgm:cxn modelId="{0D38FDA2-FA6D-4B10-8B92-D0A1E5CD7C69}" type="presParOf" srcId="{5BB5ABF8-7EE6-4C97-8FEF-6CA96067519B}" destId="{B3000299-94F7-4FB2-A5D0-895A46BD0C14}" srcOrd="0" destOrd="0" presId="urn:microsoft.com/office/officeart/2005/8/layout/vList4"/>
    <dgm:cxn modelId="{E1D1322B-8A94-4CF8-9838-7E313784EC48}" type="presParOf" srcId="{5BB5ABF8-7EE6-4C97-8FEF-6CA96067519B}" destId="{C710D37B-309D-4EE7-9BB1-155939E12A5C}" srcOrd="1" destOrd="0" presId="urn:microsoft.com/office/officeart/2005/8/layout/vList4"/>
    <dgm:cxn modelId="{806996A2-2B44-4B5F-BA3F-C32B6951C2C0}" type="presParOf" srcId="{5BB5ABF8-7EE6-4C97-8FEF-6CA96067519B}" destId="{E99443ED-BEC2-4F6B-A33C-9A2C80886955}" srcOrd="2" destOrd="0" presId="urn:microsoft.com/office/officeart/2005/8/layout/vList4"/>
    <dgm:cxn modelId="{22833235-C3B5-44F6-91B6-CEC556B3FC91}" type="presParOf" srcId="{6D4AA3F9-0AEC-4D05-8971-46EE953595C5}" destId="{C62BF916-D90A-447A-85A3-4253DB0210C3}" srcOrd="5" destOrd="0" presId="urn:microsoft.com/office/officeart/2005/8/layout/vList4"/>
    <dgm:cxn modelId="{ECE7A24D-E7A8-41DB-B94E-1AE2220389B1}" type="presParOf" srcId="{6D4AA3F9-0AEC-4D05-8971-46EE953595C5}" destId="{7F2FC0DE-C64C-445A-852C-001C29078368}" srcOrd="6" destOrd="0" presId="urn:microsoft.com/office/officeart/2005/8/layout/vList4"/>
    <dgm:cxn modelId="{113AEC75-D042-4543-881A-1FFC3B5E4C3A}" type="presParOf" srcId="{7F2FC0DE-C64C-445A-852C-001C29078368}" destId="{094F950D-6A17-49FE-81EF-8695B1958D80}" srcOrd="0" destOrd="0" presId="urn:microsoft.com/office/officeart/2005/8/layout/vList4"/>
    <dgm:cxn modelId="{0C65D5B4-4B29-4462-8648-F8F761D5471E}" type="presParOf" srcId="{7F2FC0DE-C64C-445A-852C-001C29078368}" destId="{108EA996-61B3-4AF1-B7CB-C29642D7EB6E}" srcOrd="1" destOrd="0" presId="urn:microsoft.com/office/officeart/2005/8/layout/vList4"/>
    <dgm:cxn modelId="{3564AF7C-777C-4A22-9CD7-86B1834C0A44}" type="presParOf" srcId="{7F2FC0DE-C64C-445A-852C-001C29078368}" destId="{385CF0A4-1B4E-4F7F-BA33-D6D0D8516676}"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39BFD4-878C-498A-9F7F-E9B795406F9F}">
      <dsp:nvSpPr>
        <dsp:cNvPr id="0" name=""/>
        <dsp:cNvSpPr/>
      </dsp:nvSpPr>
      <dsp:spPr>
        <a:xfrm>
          <a:off x="0" y="0"/>
          <a:ext cx="8229600" cy="877923"/>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smtClean="0"/>
            <a:t>Global Competitiveness Index (GCI) – 44-51 </a:t>
          </a:r>
          <a:r>
            <a:rPr lang="ru-RU" sz="2400" kern="1200" smtClean="0"/>
            <a:t>из 140;</a:t>
          </a:r>
          <a:endParaRPr lang="ru-RU" sz="2400" kern="1200"/>
        </a:p>
      </dsp:txBody>
      <dsp:txXfrm>
        <a:off x="1733712" y="0"/>
        <a:ext cx="6495887" cy="877923"/>
      </dsp:txXfrm>
    </dsp:sp>
    <dsp:sp modelId="{622653F7-31AD-4CE6-B802-C37C1CD6E0ED}">
      <dsp:nvSpPr>
        <dsp:cNvPr id="0" name=""/>
        <dsp:cNvSpPr/>
      </dsp:nvSpPr>
      <dsp:spPr>
        <a:xfrm>
          <a:off x="587024" y="87792"/>
          <a:ext cx="647455" cy="702338"/>
        </a:xfrm>
        <a:prstGeom prst="roundRect">
          <a:avLst>
            <a:gd name="adj" fmla="val 10000"/>
          </a:avLst>
        </a:prstGeom>
        <a:solidFill>
          <a:srgbClr val="FF0000"/>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3F74E50-317D-4C64-80EC-CCFCE9B6443A}">
      <dsp:nvSpPr>
        <dsp:cNvPr id="0" name=""/>
        <dsp:cNvSpPr/>
      </dsp:nvSpPr>
      <dsp:spPr>
        <a:xfrm>
          <a:off x="0" y="965715"/>
          <a:ext cx="8229600" cy="877923"/>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smtClean="0"/>
            <a:t>The Global Innovation Index</a:t>
          </a:r>
          <a:r>
            <a:rPr lang="ru-RU" sz="2400" kern="1200" smtClean="0"/>
            <a:t> – 48 из 141;</a:t>
          </a:r>
          <a:endParaRPr lang="ru-RU" sz="2400" kern="1200"/>
        </a:p>
      </dsp:txBody>
      <dsp:txXfrm>
        <a:off x="1733712" y="965715"/>
        <a:ext cx="6495887" cy="877923"/>
      </dsp:txXfrm>
    </dsp:sp>
    <dsp:sp modelId="{1A13C72F-C331-4844-B961-C3AB6B3E927C}">
      <dsp:nvSpPr>
        <dsp:cNvPr id="0" name=""/>
        <dsp:cNvSpPr/>
      </dsp:nvSpPr>
      <dsp:spPr>
        <a:xfrm>
          <a:off x="587024" y="1053507"/>
          <a:ext cx="647455" cy="702338"/>
        </a:xfrm>
        <a:prstGeom prst="roundRect">
          <a:avLst>
            <a:gd name="adj" fmla="val 10000"/>
          </a:avLst>
        </a:prstGeom>
        <a:solidFill>
          <a:srgbClr val="FFC000"/>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3000299-94F7-4FB2-A5D0-895A46BD0C14}">
      <dsp:nvSpPr>
        <dsp:cNvPr id="0" name=""/>
        <dsp:cNvSpPr/>
      </dsp:nvSpPr>
      <dsp:spPr>
        <a:xfrm>
          <a:off x="0" y="1931431"/>
          <a:ext cx="8229600" cy="877923"/>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smtClean="0"/>
            <a:t>World Governance Indicators (WGI)</a:t>
          </a:r>
          <a:r>
            <a:rPr lang="ru-RU" sz="2400" kern="1200" smtClean="0"/>
            <a:t> 230;</a:t>
          </a:r>
          <a:endParaRPr lang="ru-RU" sz="2400" kern="1200"/>
        </a:p>
      </dsp:txBody>
      <dsp:txXfrm>
        <a:off x="1733712" y="1931431"/>
        <a:ext cx="6495887" cy="877923"/>
      </dsp:txXfrm>
    </dsp:sp>
    <dsp:sp modelId="{C710D37B-309D-4EE7-9BB1-155939E12A5C}">
      <dsp:nvSpPr>
        <dsp:cNvPr id="0" name=""/>
        <dsp:cNvSpPr/>
      </dsp:nvSpPr>
      <dsp:spPr>
        <a:xfrm>
          <a:off x="587024" y="2019223"/>
          <a:ext cx="647455" cy="702338"/>
        </a:xfrm>
        <a:prstGeom prst="roundRect">
          <a:avLst>
            <a:gd name="adj" fmla="val 10000"/>
          </a:avLst>
        </a:prstGeom>
        <a:solidFill>
          <a:srgbClr val="92D050"/>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94F950D-6A17-49FE-81EF-8695B1958D80}">
      <dsp:nvSpPr>
        <dsp:cNvPr id="0" name=""/>
        <dsp:cNvSpPr/>
      </dsp:nvSpPr>
      <dsp:spPr>
        <a:xfrm>
          <a:off x="0" y="2897146"/>
          <a:ext cx="8229600" cy="877923"/>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smtClean="0"/>
            <a:t>Index of Economic Freedom – 143 </a:t>
          </a:r>
          <a:r>
            <a:rPr lang="ru-RU" sz="2400" kern="1200" smtClean="0"/>
            <a:t>из</a:t>
          </a:r>
          <a:r>
            <a:rPr lang="en-US" sz="2400" kern="1200" smtClean="0"/>
            <a:t> 178</a:t>
          </a:r>
          <a:endParaRPr lang="ru-RU" sz="2400" kern="1200"/>
        </a:p>
      </dsp:txBody>
      <dsp:txXfrm>
        <a:off x="1733712" y="2897146"/>
        <a:ext cx="6495887" cy="877923"/>
      </dsp:txXfrm>
    </dsp:sp>
    <dsp:sp modelId="{108EA996-61B3-4AF1-B7CB-C29642D7EB6E}">
      <dsp:nvSpPr>
        <dsp:cNvPr id="0" name=""/>
        <dsp:cNvSpPr/>
      </dsp:nvSpPr>
      <dsp:spPr>
        <a:xfrm>
          <a:off x="587024" y="2984938"/>
          <a:ext cx="647455" cy="702338"/>
        </a:xfrm>
        <a:prstGeom prst="roundRect">
          <a:avLst>
            <a:gd name="adj" fmla="val 10000"/>
          </a:avLst>
        </a:prstGeom>
        <a:solidFill>
          <a:srgbClr val="00B0F0"/>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D3936B-34E9-46A9-99E7-6E7B0037E588}" type="datetimeFigureOut">
              <a:rPr lang="ru-RU" smtClean="0"/>
              <a:t>25.10.2017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947F7B-2C15-4119-A273-E63ADE255501}" type="slidenum">
              <a:rPr lang="ru-RU" smtClean="0"/>
              <a:t>‹#›</a:t>
            </a:fld>
            <a:endParaRPr lang="ru-RU"/>
          </a:p>
        </p:txBody>
      </p:sp>
    </p:spTree>
    <p:extLst>
      <p:ext uri="{BB962C8B-B14F-4D97-AF65-F5344CB8AC3E}">
        <p14:creationId xmlns:p14="http://schemas.microsoft.com/office/powerpoint/2010/main" val="1386739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8947F7B-2C15-4119-A273-E63ADE255501}" type="slidenum">
              <a:rPr lang="ru-RU" smtClean="0"/>
              <a:t>4</a:t>
            </a:fld>
            <a:endParaRPr lang="ru-RU"/>
          </a:p>
        </p:txBody>
      </p:sp>
    </p:spTree>
    <p:extLst>
      <p:ext uri="{BB962C8B-B14F-4D97-AF65-F5344CB8AC3E}">
        <p14:creationId xmlns:p14="http://schemas.microsoft.com/office/powerpoint/2010/main" val="2062257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21170728-14A9-406E-BAFD-739BBBB84F75}" type="datetimeFigureOut">
              <a:rPr lang="ru-RU" smtClean="0"/>
              <a:t>25.10.2017</a:t>
            </a:fld>
            <a:endParaRPr lang="ru-RU"/>
          </a:p>
        </p:txBody>
      </p:sp>
      <p:sp>
        <p:nvSpPr>
          <p:cNvPr id="16" name="Номер слайда 15"/>
          <p:cNvSpPr>
            <a:spLocks noGrp="1"/>
          </p:cNvSpPr>
          <p:nvPr>
            <p:ph type="sldNum" sz="quarter" idx="11"/>
          </p:nvPr>
        </p:nvSpPr>
        <p:spPr/>
        <p:txBody>
          <a:bodyPr/>
          <a:lstStyle/>
          <a:p>
            <a:fld id="{883E9357-886B-4CA0-A00A-668281CC1C20}" type="slidenum">
              <a:rPr lang="ru-RU" smtClean="0"/>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1170728-14A9-406E-BAFD-739BBBB84F75}" type="datetimeFigureOut">
              <a:rPr lang="ru-RU" smtClean="0"/>
              <a:t>25.10.2017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83E9357-886B-4CA0-A00A-668281CC1C2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1170728-14A9-406E-BAFD-739BBBB84F75}" type="datetimeFigureOut">
              <a:rPr lang="ru-RU" smtClean="0"/>
              <a:t>25.10.2017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83E9357-886B-4CA0-A00A-668281CC1C2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Объект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21170728-14A9-406E-BAFD-739BBBB84F75}" type="datetimeFigureOut">
              <a:rPr lang="ru-RU" smtClean="0"/>
              <a:t>25.10.2017</a:t>
            </a:fld>
            <a:endParaRPr lang="ru-RU"/>
          </a:p>
        </p:txBody>
      </p:sp>
      <p:sp>
        <p:nvSpPr>
          <p:cNvPr id="15" name="Номер слайда 14"/>
          <p:cNvSpPr>
            <a:spLocks noGrp="1"/>
          </p:cNvSpPr>
          <p:nvPr>
            <p:ph type="sldNum" sz="quarter" idx="15"/>
          </p:nvPr>
        </p:nvSpPr>
        <p:spPr/>
        <p:txBody>
          <a:bodyPr/>
          <a:lstStyle>
            <a:lvl1pPr algn="ctr">
              <a:defRPr/>
            </a:lvl1pPr>
          </a:lstStyle>
          <a:p>
            <a:fld id="{883E9357-886B-4CA0-A00A-668281CC1C20}" type="slidenum">
              <a:rPr lang="ru-RU" smtClean="0"/>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21170728-14A9-406E-BAFD-739BBBB84F75}" type="datetimeFigureOut">
              <a:rPr lang="ru-RU" smtClean="0"/>
              <a:t>25.10.2017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83E9357-886B-4CA0-A00A-668281CC1C20}" type="slidenum">
              <a:rPr lang="ru-RU" smtClean="0"/>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21170728-14A9-406E-BAFD-739BBBB84F75}" type="datetimeFigureOut">
              <a:rPr lang="ru-RU" smtClean="0"/>
              <a:t>25.10.2017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83E9357-886B-4CA0-A00A-668281CC1C20}"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Объект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883E9357-886B-4CA0-A00A-668281CC1C20}" type="slidenum">
              <a:rPr lang="ru-RU" smtClean="0"/>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21170728-14A9-406E-BAFD-739BBBB84F75}" type="datetimeFigureOut">
              <a:rPr lang="ru-RU" smtClean="0"/>
              <a:t>25.10.2017</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Объект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Объект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21170728-14A9-406E-BAFD-739BBBB84F75}" type="datetimeFigureOut">
              <a:rPr lang="ru-RU" smtClean="0"/>
              <a:t>25.10.2017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83E9357-886B-4CA0-A00A-668281CC1C20}"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1170728-14A9-406E-BAFD-739BBBB84F75}" type="datetimeFigureOut">
              <a:rPr lang="ru-RU" smtClean="0"/>
              <a:t>25.10.2017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83E9357-886B-4CA0-A00A-668281CC1C2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Объект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21170728-14A9-406E-BAFD-739BBBB84F75}" type="datetimeFigureOut">
              <a:rPr lang="ru-RU" smtClean="0"/>
              <a:t>25.10.2017</a:t>
            </a:fld>
            <a:endParaRPr lang="ru-RU"/>
          </a:p>
        </p:txBody>
      </p:sp>
      <p:sp>
        <p:nvSpPr>
          <p:cNvPr id="9" name="Номер слайда 8"/>
          <p:cNvSpPr>
            <a:spLocks noGrp="1"/>
          </p:cNvSpPr>
          <p:nvPr>
            <p:ph type="sldNum" sz="quarter" idx="15"/>
          </p:nvPr>
        </p:nvSpPr>
        <p:spPr/>
        <p:txBody>
          <a:bodyPr/>
          <a:lstStyle/>
          <a:p>
            <a:fld id="{883E9357-886B-4CA0-A00A-668281CC1C20}" type="slidenum">
              <a:rPr lang="ru-RU" smtClean="0"/>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21170728-14A9-406E-BAFD-739BBBB84F75}" type="datetimeFigureOut">
              <a:rPr lang="ru-RU" smtClean="0"/>
              <a:t>25.10.2017</a:t>
            </a:fld>
            <a:endParaRPr lang="ru-RU"/>
          </a:p>
        </p:txBody>
      </p:sp>
      <p:sp>
        <p:nvSpPr>
          <p:cNvPr id="9" name="Номер слайда 8"/>
          <p:cNvSpPr>
            <a:spLocks noGrp="1"/>
          </p:cNvSpPr>
          <p:nvPr>
            <p:ph type="sldNum" sz="quarter" idx="11"/>
          </p:nvPr>
        </p:nvSpPr>
        <p:spPr/>
        <p:txBody>
          <a:bodyPr/>
          <a:lstStyle/>
          <a:p>
            <a:fld id="{883E9357-886B-4CA0-A00A-668281CC1C20}" type="slidenum">
              <a:rPr lang="ru-RU" smtClean="0"/>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21170728-14A9-406E-BAFD-739BBBB84F75}" type="datetimeFigureOut">
              <a:rPr lang="ru-RU" smtClean="0"/>
              <a:t>25.10.2017</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883E9357-886B-4CA0-A00A-668281CC1C20}" type="slidenum">
              <a:rPr lang="ru-RU" smtClean="0"/>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style>
          <a:lnRef idx="1">
            <a:schemeClr val="accent2"/>
          </a:lnRef>
          <a:fillRef idx="2">
            <a:schemeClr val="accent2"/>
          </a:fillRef>
          <a:effectRef idx="1">
            <a:schemeClr val="accent2"/>
          </a:effectRef>
          <a:fontRef idx="minor">
            <a:schemeClr val="dk1"/>
          </a:fontRef>
        </p:style>
        <p:txBody>
          <a:bodyPr>
            <a:normAutofit/>
          </a:bodyPr>
          <a:lstStyle/>
          <a:p>
            <a:r>
              <a:rPr lang="ru-RU" dirty="0" smtClean="0"/>
              <a:t>Мастер-класс</a:t>
            </a:r>
          </a:p>
          <a:p>
            <a:r>
              <a:rPr lang="ru-RU" dirty="0" smtClean="0"/>
              <a:t>«</a:t>
            </a:r>
            <a:r>
              <a:rPr lang="en-US" dirty="0" smtClean="0"/>
              <a:t>GR</a:t>
            </a:r>
            <a:r>
              <a:rPr lang="ru-RU" dirty="0" smtClean="0"/>
              <a:t> в современной России: теория и практика»</a:t>
            </a:r>
            <a:endParaRPr lang="ru-RU" dirty="0"/>
          </a:p>
        </p:txBody>
      </p:sp>
      <p:sp>
        <p:nvSpPr>
          <p:cNvPr id="2" name="Заголовок 1"/>
          <p:cNvSpPr>
            <a:spLocks noGrp="1"/>
          </p:cNvSpPr>
          <p:nvPr>
            <p:ph type="ctrTitle"/>
          </p:nvPr>
        </p:nvSpPr>
        <p:spPr>
          <a:xfrm>
            <a:off x="685800" y="620688"/>
            <a:ext cx="7772400" cy="2979763"/>
          </a:xfrm>
        </p:spPr>
        <p:style>
          <a:lnRef idx="1">
            <a:schemeClr val="accent5"/>
          </a:lnRef>
          <a:fillRef idx="3">
            <a:schemeClr val="accent5"/>
          </a:fillRef>
          <a:effectRef idx="2">
            <a:schemeClr val="accent5"/>
          </a:effectRef>
          <a:fontRef idx="minor">
            <a:schemeClr val="lt1"/>
          </a:fontRef>
        </p:style>
        <p:txBody>
          <a:bodyPr>
            <a:noAutofit/>
          </a:bodyPr>
          <a:lstStyle/>
          <a:p>
            <a:r>
              <a:rPr lang="ru-RU" dirty="0" smtClean="0"/>
              <a:t>Воздействие власти на бизнес-среду: политическая культура </a:t>
            </a:r>
            <a:r>
              <a:rPr lang="ru-RU" smtClean="0"/>
              <a:t>как значимый фактор</a:t>
            </a:r>
            <a:endParaRPr lang="ru-RU" dirty="0"/>
          </a:p>
        </p:txBody>
      </p:sp>
    </p:spTree>
    <p:extLst>
      <p:ext uri="{BB962C8B-B14F-4D97-AF65-F5344CB8AC3E}">
        <p14:creationId xmlns:p14="http://schemas.microsoft.com/office/powerpoint/2010/main" val="3812022087"/>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fontAlgn="base"/>
            <a:r>
              <a:rPr lang="en-US" dirty="0"/>
              <a:t>R.W. </a:t>
            </a:r>
            <a:r>
              <a:rPr lang="en-US" dirty="0" err="1"/>
              <a:t>Jackman</a:t>
            </a:r>
            <a:r>
              <a:rPr lang="en-US" dirty="0"/>
              <a:t> and R.A. Miller, “A renaissance of political culture”, American Political Science Review, Vol. 40, 1996, pp. 632-659). </a:t>
            </a:r>
            <a:r>
              <a:rPr lang="en-US" b="1" dirty="0">
                <a:solidFill>
                  <a:srgbClr val="FF0000"/>
                </a:solidFill>
              </a:rPr>
              <a:t>Political culture</a:t>
            </a:r>
            <a:r>
              <a:rPr lang="en-US" dirty="0"/>
              <a:t> is:</a:t>
            </a:r>
          </a:p>
          <a:p>
            <a:pPr fontAlgn="base"/>
            <a:r>
              <a:rPr lang="ru-RU" dirty="0" smtClean="0"/>
              <a:t>«</a:t>
            </a:r>
            <a:r>
              <a:rPr lang="en-US" b="1" dirty="0" smtClean="0">
                <a:solidFill>
                  <a:srgbClr val="FF0000"/>
                </a:solidFill>
              </a:rPr>
              <a:t>distinctive </a:t>
            </a:r>
            <a:r>
              <a:rPr lang="en-US" b="1" dirty="0">
                <a:solidFill>
                  <a:srgbClr val="FF0000"/>
                </a:solidFill>
              </a:rPr>
              <a:t>clusters of attitudes</a:t>
            </a:r>
            <a:r>
              <a:rPr lang="en-US" dirty="0"/>
              <a:t> that are widely held across individuals. These durable clusters </a:t>
            </a:r>
            <a:r>
              <a:rPr lang="en-US" b="1" dirty="0">
                <a:solidFill>
                  <a:srgbClr val="FF0000"/>
                </a:solidFill>
              </a:rPr>
              <a:t>form subjective world orientations</a:t>
            </a:r>
            <a:r>
              <a:rPr lang="en-US" dirty="0"/>
              <a:t> that are highly resistant to change, and are seen as the fundamental generator of economic and political performance. They are, in this sense , more crucial than objective conditions embodied in institutions, and </a:t>
            </a:r>
            <a:r>
              <a:rPr lang="en-US" b="1" dirty="0">
                <a:solidFill>
                  <a:srgbClr val="FF0000"/>
                </a:solidFill>
              </a:rPr>
              <a:t>they endure in the face of institutional </a:t>
            </a:r>
            <a:r>
              <a:rPr lang="en-US" b="1" dirty="0" smtClean="0">
                <a:solidFill>
                  <a:srgbClr val="FF0000"/>
                </a:solidFill>
              </a:rPr>
              <a:t>change</a:t>
            </a:r>
            <a:r>
              <a:rPr lang="ru-RU" dirty="0" smtClean="0"/>
              <a:t>»</a:t>
            </a:r>
            <a:r>
              <a:rPr lang="en-US" dirty="0" smtClean="0"/>
              <a:t>. (p.636</a:t>
            </a:r>
            <a:r>
              <a:rPr lang="en-US" dirty="0"/>
              <a:t>)</a:t>
            </a:r>
          </a:p>
          <a:p>
            <a:endParaRPr lang="ru-RU" dirty="0"/>
          </a:p>
        </p:txBody>
      </p:sp>
      <p:sp>
        <p:nvSpPr>
          <p:cNvPr id="3" name="Заголовок 2"/>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ru-RU" dirty="0" smtClean="0"/>
              <a:t>Институты и политическая культура</a:t>
            </a:r>
            <a:endParaRPr lang="ru-RU" dirty="0"/>
          </a:p>
        </p:txBody>
      </p:sp>
    </p:spTree>
    <p:extLst>
      <p:ext uri="{BB962C8B-B14F-4D97-AF65-F5344CB8AC3E}">
        <p14:creationId xmlns:p14="http://schemas.microsoft.com/office/powerpoint/2010/main" val="2056366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908720"/>
            <a:ext cx="6120680" cy="45365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626069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lstStyle/>
          <a:p>
            <a:pPr algn="ctr"/>
            <a:r>
              <a:rPr lang="ru-RU" sz="3600" dirty="0" smtClean="0"/>
              <a:t>Политическая культура идеологических типов в США </a:t>
            </a:r>
            <a:endParaRPr lang="ru-RU" sz="3600" dirty="0"/>
          </a:p>
        </p:txBody>
      </p:sp>
      <p:sp>
        <p:nvSpPr>
          <p:cNvPr id="3" name="Прямоугольник 2"/>
          <p:cNvSpPr/>
          <p:nvPr/>
        </p:nvSpPr>
        <p:spPr>
          <a:xfrm>
            <a:off x="611560" y="2060848"/>
            <a:ext cx="8208912" cy="409342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000" b="1" i="1" dirty="0"/>
              <a:t>Liberals</a:t>
            </a:r>
            <a:r>
              <a:rPr lang="en-US" sz="2000" dirty="0"/>
              <a:t> favor economic activism by government, including protection of the environment and consumers, but in social affairs they are apt to oppose government intervention such as restrictions on abortion.</a:t>
            </a:r>
          </a:p>
          <a:p>
            <a:r>
              <a:rPr lang="en-US" sz="2000" b="1" i="1" dirty="0"/>
              <a:t>Conservatives</a:t>
            </a:r>
            <a:r>
              <a:rPr lang="en-US" sz="2000" dirty="0"/>
              <a:t> favor limitation of the government's role in the economy, including low taxation, but they often favor strong governmental activism in such areas of social affairs as regulation of pornography.</a:t>
            </a:r>
          </a:p>
          <a:p>
            <a:r>
              <a:rPr lang="en-US" sz="2000" b="1" i="1" dirty="0"/>
              <a:t>Populists</a:t>
            </a:r>
            <a:r>
              <a:rPr lang="en-US" sz="2000" dirty="0"/>
              <a:t> are liberal in economic affairs, favoring governmental regulation of the economy, but they are conservative in social affairs, often siding with conservatives on social issues.</a:t>
            </a:r>
          </a:p>
          <a:p>
            <a:r>
              <a:rPr lang="en-US" sz="2000" b="1" i="1" dirty="0"/>
              <a:t>Libertarians</a:t>
            </a:r>
            <a:r>
              <a:rPr lang="en-US" sz="2000" dirty="0"/>
              <a:t> are consistent in favoring sharp limitations on government action in either the economic or social spheres. Libertarians thus may oppose almost all government regulations, whether environmental regulations or attempts to regulate drug use.</a:t>
            </a:r>
          </a:p>
        </p:txBody>
      </p:sp>
    </p:spTree>
    <p:extLst>
      <p:ext uri="{BB962C8B-B14F-4D97-AF65-F5344CB8AC3E}">
        <p14:creationId xmlns:p14="http://schemas.microsoft.com/office/powerpoint/2010/main" val="32827733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pPr algn="just"/>
            <a:r>
              <a:rPr lang="en-US" sz="3600" dirty="0"/>
              <a:t>Daniel Elazar developed the preeminent examination of political culture of American state and local governments in </a:t>
            </a:r>
            <a:r>
              <a:rPr lang="en-US" sz="3600" i="1" dirty="0">
                <a:solidFill>
                  <a:srgbClr val="FFC000"/>
                </a:solidFill>
              </a:rPr>
              <a:t>American Federalism: A View from the States.</a:t>
            </a:r>
            <a:r>
              <a:rPr lang="en-US" sz="3600" dirty="0"/>
              <a:t> He defined political culture as “</a:t>
            </a:r>
            <a:r>
              <a:rPr lang="en-US" sz="3600" dirty="0">
                <a:solidFill>
                  <a:srgbClr val="FFC000"/>
                </a:solidFill>
              </a:rPr>
              <a:t>the particular pattern of orientation to political action in which each political system is embedded</a:t>
            </a:r>
            <a:r>
              <a:rPr lang="en-US" sz="3600" dirty="0"/>
              <a:t>” (Elazar 1966, 78). </a:t>
            </a:r>
            <a:endParaRPr lang="ru-RU" sz="3600" dirty="0"/>
          </a:p>
        </p:txBody>
      </p:sp>
      <p:sp>
        <p:nvSpPr>
          <p:cNvPr id="3" name="Заголовок 2"/>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Autofit/>
          </a:bodyPr>
          <a:lstStyle/>
          <a:p>
            <a:pPr algn="ctr"/>
            <a:r>
              <a:rPr lang="ru-RU" sz="4000" dirty="0" smtClean="0"/>
              <a:t>Политическая культура и экономическое поведение</a:t>
            </a:r>
            <a:endParaRPr lang="ru-RU" sz="4000" dirty="0"/>
          </a:p>
        </p:txBody>
      </p:sp>
    </p:spTree>
    <p:extLst>
      <p:ext uri="{BB962C8B-B14F-4D97-AF65-F5344CB8AC3E}">
        <p14:creationId xmlns:p14="http://schemas.microsoft.com/office/powerpoint/2010/main" val="2793362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r>
              <a:rPr lang="ru-RU" sz="4800" dirty="0" smtClean="0"/>
              <a:t>Индивидуалистическая культура.</a:t>
            </a:r>
          </a:p>
          <a:p>
            <a:r>
              <a:rPr lang="ru-RU" sz="4800" dirty="0" smtClean="0"/>
              <a:t>Моралистическая культура.</a:t>
            </a:r>
          </a:p>
          <a:p>
            <a:r>
              <a:rPr lang="ru-RU" sz="4800" dirty="0" smtClean="0"/>
              <a:t>Традиционалистская культура.</a:t>
            </a:r>
            <a:endParaRPr lang="ru-RU" sz="4800" dirty="0"/>
          </a:p>
        </p:txBody>
      </p:sp>
      <p:sp>
        <p:nvSpPr>
          <p:cNvPr id="3" name="Заголовок 2"/>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fontScale="90000"/>
          </a:bodyPr>
          <a:lstStyle/>
          <a:p>
            <a:pPr algn="ctr"/>
            <a:r>
              <a:rPr lang="ru-RU" dirty="0" smtClean="0"/>
              <a:t>Типология политической культуры США по </a:t>
            </a:r>
            <a:r>
              <a:rPr lang="ru-RU" dirty="0" err="1" smtClean="0"/>
              <a:t>Д.Элазару</a:t>
            </a:r>
            <a:endParaRPr lang="ru-RU" dirty="0"/>
          </a:p>
        </p:txBody>
      </p:sp>
    </p:spTree>
    <p:extLst>
      <p:ext uri="{BB962C8B-B14F-4D97-AF65-F5344CB8AC3E}">
        <p14:creationId xmlns:p14="http://schemas.microsoft.com/office/powerpoint/2010/main" val="2292479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algn="just"/>
            <a:r>
              <a:rPr lang="en-US" sz="2800" b="1" dirty="0"/>
              <a:t>Individualistic cultures</a:t>
            </a:r>
            <a:r>
              <a:rPr lang="en-US" sz="2800" dirty="0"/>
              <a:t> favor limited government and </a:t>
            </a:r>
            <a:r>
              <a:rPr lang="en-US" sz="2800" dirty="0" smtClean="0"/>
              <a:t>prefer </a:t>
            </a:r>
            <a:r>
              <a:rPr lang="en-US" sz="2800" dirty="0"/>
              <a:t>only those activities that are necessary to maintain free market operations. Participation in policy making, to the extent possible, is limited and closed only to those relevant to the public </a:t>
            </a:r>
            <a:r>
              <a:rPr lang="en-US" sz="2800" dirty="0" smtClean="0"/>
              <a:t>policy. </a:t>
            </a:r>
            <a:r>
              <a:rPr lang="en-US" sz="2800" dirty="0"/>
              <a:t>Economic development organizations (EDOs) are acceptable participants but their role is more of an efficient administrator of economic development programs.</a:t>
            </a:r>
            <a:endParaRPr lang="ru-RU" sz="2800" dirty="0"/>
          </a:p>
        </p:txBody>
      </p:sp>
      <p:sp>
        <p:nvSpPr>
          <p:cNvPr id="3" name="Заголовок 2"/>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rmAutofit fontScale="90000"/>
          </a:bodyPr>
          <a:lstStyle/>
          <a:p>
            <a:pPr algn="ctr"/>
            <a:r>
              <a:rPr lang="ru-RU" dirty="0" smtClean="0"/>
              <a:t>ИНДИВИДУАЛИСТИЧЕСКАЯ ПОЛИТИЧЕСКАЯ КУЛЬТУРА</a:t>
            </a:r>
            <a:endParaRPr lang="ru-RU" dirty="0"/>
          </a:p>
        </p:txBody>
      </p:sp>
    </p:spTree>
    <p:extLst>
      <p:ext uri="{BB962C8B-B14F-4D97-AF65-F5344CB8AC3E}">
        <p14:creationId xmlns:p14="http://schemas.microsoft.com/office/powerpoint/2010/main" val="3267640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style>
          <a:lnRef idx="3">
            <a:schemeClr val="lt1"/>
          </a:lnRef>
          <a:fillRef idx="1">
            <a:schemeClr val="accent1"/>
          </a:fillRef>
          <a:effectRef idx="1">
            <a:schemeClr val="accent1"/>
          </a:effectRef>
          <a:fontRef idx="minor">
            <a:schemeClr val="lt1"/>
          </a:fontRef>
        </p:style>
        <p:txBody>
          <a:bodyPr/>
          <a:lstStyle/>
          <a:p>
            <a:pPr algn="just"/>
            <a:r>
              <a:rPr lang="en-US" b="1" dirty="0"/>
              <a:t>Moralistic political cultures</a:t>
            </a:r>
            <a:r>
              <a:rPr lang="en-US" dirty="0"/>
              <a:t> “place a greater emphasis” on the community and the public interest–the greater good of economic development in a broad sense of its meaning. Individual political cultures use policy to assist private enterprise and the market, moralistic cultures protect the community and its public welfare. There is a much greater role for citizens and an open political process. EDOs are seen as neutral administrators in a rational policy implementation which fosters economic development but not at the expense of the community.</a:t>
            </a:r>
            <a:endParaRPr lang="ru-RU" dirty="0"/>
          </a:p>
        </p:txBody>
      </p:sp>
      <p:sp>
        <p:nvSpPr>
          <p:cNvPr id="3" name="Заголовок 2"/>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normAutofit fontScale="90000"/>
          </a:bodyPr>
          <a:lstStyle/>
          <a:p>
            <a:pPr algn="ctr"/>
            <a:r>
              <a:rPr lang="ru-RU" dirty="0" smtClean="0"/>
              <a:t>МОРАЛИСТИЧЕСКАЯ ПОЛИТИЧЕСКАЯ КУЛЬТУРА</a:t>
            </a:r>
            <a:endParaRPr lang="ru-RU" dirty="0"/>
          </a:p>
        </p:txBody>
      </p:sp>
    </p:spTree>
    <p:extLst>
      <p:ext uri="{BB962C8B-B14F-4D97-AF65-F5344CB8AC3E}">
        <p14:creationId xmlns:p14="http://schemas.microsoft.com/office/powerpoint/2010/main" val="2052018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lgn="just"/>
            <a:r>
              <a:rPr lang="en-US" sz="2800" b="1" dirty="0"/>
              <a:t>Traditionalist political cultures</a:t>
            </a:r>
            <a:r>
              <a:rPr lang="en-US" sz="2800" dirty="0"/>
              <a:t> “do not trust the marketplace” or open citizen participation in policy-making. Policy-making is restricted to the community’s elites and these elites try to protect their own interests (and the “way of life which exists–avoid </a:t>
            </a:r>
            <a:r>
              <a:rPr lang="en-US" sz="2800" dirty="0" smtClean="0"/>
              <a:t>change”). </a:t>
            </a:r>
            <a:r>
              <a:rPr lang="en-US" sz="2800" dirty="0"/>
              <a:t>Social status, sometimes family ties (an insider policy process) are key determinants of policy decisions. EDOs carry out the will of the elites if the elites themselves cannot “cut the deal”.</a:t>
            </a:r>
            <a:endParaRPr lang="ru-RU" sz="2800" dirty="0"/>
          </a:p>
        </p:txBody>
      </p:sp>
      <p:sp>
        <p:nvSpPr>
          <p:cNvPr id="3" name="Заголовок 2"/>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ctr"/>
            <a:r>
              <a:rPr lang="ru-RU" dirty="0" smtClean="0"/>
              <a:t>ТРАДИЦИОНАЛИСТСКАЯ ПОЛИТИЧЕСКАЯ КУЛЬТУРА</a:t>
            </a:r>
            <a:endParaRPr lang="ru-RU" dirty="0"/>
          </a:p>
        </p:txBody>
      </p:sp>
    </p:spTree>
    <p:extLst>
      <p:ext uri="{BB962C8B-B14F-4D97-AF65-F5344CB8AC3E}">
        <p14:creationId xmlns:p14="http://schemas.microsoft.com/office/powerpoint/2010/main" val="37938640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fontScale="90000"/>
          </a:bodyPr>
          <a:lstStyle/>
          <a:p>
            <a:pPr algn="ctr"/>
            <a:r>
              <a:rPr lang="ru-RU" dirty="0" smtClean="0"/>
              <a:t>Типы американской политической культуры в различных штатах</a:t>
            </a:r>
            <a:endParaRPr lang="ru-RU"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27584" y="1628800"/>
            <a:ext cx="7776863" cy="48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984132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lnSpcReduction="10000"/>
          </a:bodyPr>
          <a:lstStyle/>
          <a:p>
            <a:r>
              <a:rPr lang="en-US" dirty="0"/>
              <a:t> Reese and Rosenfeld (</a:t>
            </a:r>
            <a:r>
              <a:rPr lang="en-US" b="1" dirty="0"/>
              <a:t>Laura A. Reese and Raymond A. Rosenfeld, The Civic Culture of Local Economic Development (Thousand Oaks, Sage Publications, 2002</a:t>
            </a:r>
            <a:r>
              <a:rPr lang="en-US" b="1" dirty="0" smtClean="0"/>
              <a:t>)</a:t>
            </a:r>
            <a:r>
              <a:rPr lang="ru-RU" b="1" dirty="0" smtClean="0"/>
              <a:t> </a:t>
            </a:r>
            <a:r>
              <a:rPr lang="en-US" dirty="0" smtClean="0"/>
              <a:t>offer </a:t>
            </a:r>
            <a:r>
              <a:rPr lang="en-US" dirty="0"/>
              <a:t>an approach to political culture which is based on local communities, not states or groupings of states</a:t>
            </a:r>
            <a:r>
              <a:rPr lang="en-US" dirty="0" smtClean="0"/>
              <a:t>.</a:t>
            </a:r>
          </a:p>
          <a:p>
            <a:r>
              <a:rPr lang="ru-RU" dirty="0" smtClean="0"/>
              <a:t>«</a:t>
            </a:r>
            <a:r>
              <a:rPr lang="en-US" b="1" i="1" dirty="0" smtClean="0"/>
              <a:t>Civic </a:t>
            </a:r>
            <a:r>
              <a:rPr lang="en-US" b="1" i="1" dirty="0"/>
              <a:t>culture </a:t>
            </a:r>
            <a:r>
              <a:rPr lang="en-US" dirty="0"/>
              <a:t>includes the structure of the local economic development decision-making enterprise, the process through which decisions are made, the interests that are involved in decision-making, and the decision-making styles evident in the local public </a:t>
            </a:r>
            <a:r>
              <a:rPr lang="en-US" dirty="0" smtClean="0"/>
              <a:t>arena</a:t>
            </a:r>
            <a:r>
              <a:rPr lang="ru-RU" dirty="0" smtClean="0"/>
              <a:t>» (</a:t>
            </a:r>
            <a:r>
              <a:rPr lang="en-US" dirty="0" smtClean="0"/>
              <a:t>p.41).</a:t>
            </a:r>
            <a:r>
              <a:rPr lang="en-US" dirty="0"/>
              <a:t> </a:t>
            </a:r>
            <a:endParaRPr lang="ru-RU" dirty="0"/>
          </a:p>
        </p:txBody>
      </p:sp>
      <p:sp>
        <p:nvSpPr>
          <p:cNvPr id="3" name="Заголовок 2"/>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pPr algn="ctr"/>
            <a:r>
              <a:rPr lang="ru-RU" dirty="0" smtClean="0"/>
              <a:t>ЛОКАЛЬНОЕ ИЗМЕРЕНИЕ ПОЛИТИЧЕСКОЙ КУЛЬТУРЫ</a:t>
            </a:r>
            <a:endParaRPr lang="ru-RU" dirty="0"/>
          </a:p>
        </p:txBody>
      </p:sp>
    </p:spTree>
    <p:extLst>
      <p:ext uri="{BB962C8B-B14F-4D97-AF65-F5344CB8AC3E}">
        <p14:creationId xmlns:p14="http://schemas.microsoft.com/office/powerpoint/2010/main" val="686527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600609914"/>
              </p:ext>
            </p:extLst>
          </p:nvPr>
        </p:nvGraphicFramePr>
        <p:xfrm>
          <a:off x="457200" y="2348880"/>
          <a:ext cx="8229600" cy="37772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Заголовок 1"/>
          <p:cNvSpPr>
            <a:spLocks noGrp="1"/>
          </p:cNvSpPr>
          <p:nvPr>
            <p:ph type="title"/>
          </p:nvPr>
        </p:nvSpPr>
        <p:spPr>
          <a:xfrm>
            <a:off x="457200" y="116632"/>
            <a:ext cx="8229600" cy="2088232"/>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ru-RU" dirty="0" smtClean="0"/>
              <a:t/>
            </a:r>
            <a:br>
              <a:rPr lang="ru-RU" dirty="0" smtClean="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ru-RU" sz="4900" dirty="0" smtClean="0"/>
              <a:t>Российская экономика в международных рейтингах</a:t>
            </a:r>
            <a:r>
              <a:rPr lang="en-US" sz="4900" dirty="0" smtClean="0"/>
              <a:t/>
            </a:r>
            <a:br>
              <a:rPr lang="en-US" sz="4900" dirty="0" smtClean="0"/>
            </a:br>
            <a:endParaRPr lang="ru-RU" sz="4900" dirty="0"/>
          </a:p>
        </p:txBody>
      </p:sp>
    </p:spTree>
    <p:extLst>
      <p:ext uri="{BB962C8B-B14F-4D97-AF65-F5344CB8AC3E}">
        <p14:creationId xmlns:p14="http://schemas.microsoft.com/office/powerpoint/2010/main" val="402918953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524000"/>
            <a:ext cx="8229600" cy="5001344"/>
          </a:xfrm>
        </p:spPr>
        <p:style>
          <a:lnRef idx="0">
            <a:schemeClr val="accent6"/>
          </a:lnRef>
          <a:fillRef idx="3">
            <a:schemeClr val="accent6"/>
          </a:fillRef>
          <a:effectRef idx="3">
            <a:schemeClr val="accent6"/>
          </a:effectRef>
          <a:fontRef idx="minor">
            <a:schemeClr val="lt1"/>
          </a:fontRef>
        </p:style>
        <p:txBody>
          <a:bodyPr>
            <a:noAutofit/>
          </a:bodyPr>
          <a:lstStyle/>
          <a:p>
            <a:r>
              <a:rPr lang="en-US" sz="3600" dirty="0"/>
              <a:t>Using a (Canada-USA) database developed through survey research, R&amp;R identify four “general” civic cultures</a:t>
            </a:r>
            <a:r>
              <a:rPr lang="en-US" sz="3600" dirty="0" smtClean="0"/>
              <a:t>:</a:t>
            </a:r>
            <a:endParaRPr lang="ru-RU" sz="3600" dirty="0" smtClean="0"/>
          </a:p>
          <a:p>
            <a:r>
              <a:rPr lang="en-US" sz="3600" dirty="0" smtClean="0"/>
              <a:t> </a:t>
            </a:r>
            <a:r>
              <a:rPr lang="en-US" sz="3600" dirty="0"/>
              <a:t>(1) mayor-dominated</a:t>
            </a:r>
            <a:r>
              <a:rPr lang="en-US" sz="3600" dirty="0" smtClean="0"/>
              <a:t>,</a:t>
            </a:r>
            <a:endParaRPr lang="ru-RU" sz="3600" dirty="0" smtClean="0"/>
          </a:p>
          <a:p>
            <a:r>
              <a:rPr lang="en-US" sz="3600" dirty="0" smtClean="0"/>
              <a:t> </a:t>
            </a:r>
            <a:r>
              <a:rPr lang="en-US" sz="3600" dirty="0"/>
              <a:t>(2) externally driven, </a:t>
            </a:r>
            <a:endParaRPr lang="ru-RU" sz="3600" dirty="0" smtClean="0"/>
          </a:p>
          <a:p>
            <a:r>
              <a:rPr lang="en-US" sz="3600" dirty="0" smtClean="0"/>
              <a:t>(</a:t>
            </a:r>
            <a:r>
              <a:rPr lang="en-US" sz="3600" dirty="0"/>
              <a:t>3) politically inclusive, and </a:t>
            </a:r>
            <a:endParaRPr lang="ru-RU" sz="3600" dirty="0" smtClean="0"/>
          </a:p>
          <a:p>
            <a:r>
              <a:rPr lang="en-US" sz="3600" dirty="0" smtClean="0"/>
              <a:t>(</a:t>
            </a:r>
            <a:r>
              <a:rPr lang="en-US" sz="3600" dirty="0"/>
              <a:t>4) elite -dominated. </a:t>
            </a:r>
            <a:endParaRPr lang="ru-RU" sz="3600" dirty="0"/>
          </a:p>
        </p:txBody>
      </p:sp>
      <p:sp>
        <p:nvSpPr>
          <p:cNvPr id="3" name="Заголовок 2"/>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pPr algn="ctr"/>
            <a:r>
              <a:rPr lang="ru-RU" dirty="0" smtClean="0"/>
              <a:t>ТИПЫ ЛОКАЛЬНОЙ ПОЛИТИЧЕСКОЙ КУЛЬТУРЫ(1)</a:t>
            </a:r>
            <a:endParaRPr lang="ru-RU" dirty="0"/>
          </a:p>
        </p:txBody>
      </p:sp>
    </p:spTree>
    <p:extLst>
      <p:ext uri="{BB962C8B-B14F-4D97-AF65-F5344CB8AC3E}">
        <p14:creationId xmlns:p14="http://schemas.microsoft.com/office/powerpoint/2010/main" val="3349620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19" y="1524000"/>
            <a:ext cx="8640959" cy="4572000"/>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a:solidFill>
                  <a:srgbClr val="FF0000"/>
                </a:solidFill>
              </a:rPr>
              <a:t>Florida, Richard. 2005. </a:t>
            </a:r>
            <a:r>
              <a:rPr lang="en-US" i="1" dirty="0">
                <a:solidFill>
                  <a:srgbClr val="FF0000"/>
                </a:solidFill>
              </a:rPr>
              <a:t>Cities and the Creative Class</a:t>
            </a:r>
            <a:r>
              <a:rPr lang="en-US" dirty="0">
                <a:solidFill>
                  <a:srgbClr val="FF0000"/>
                </a:solidFill>
              </a:rPr>
              <a:t>. New York: Routledge</a:t>
            </a:r>
            <a:r>
              <a:rPr lang="en-US" dirty="0" smtClean="0">
                <a:solidFill>
                  <a:srgbClr val="FF0000"/>
                </a:solidFill>
              </a:rPr>
              <a:t>.</a:t>
            </a:r>
            <a:endParaRPr lang="ru-RU" dirty="0" smtClean="0">
              <a:solidFill>
                <a:srgbClr val="FF0000"/>
              </a:solidFill>
            </a:endParaRPr>
          </a:p>
          <a:p>
            <a:endParaRPr lang="ru-RU" dirty="0">
              <a:solidFill>
                <a:srgbClr val="FFFF00"/>
              </a:solidFill>
            </a:endParaRPr>
          </a:p>
        </p:txBody>
      </p:sp>
      <p:sp>
        <p:nvSpPr>
          <p:cNvPr id="3" name="Заголовок 2"/>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pPr algn="ctr"/>
            <a:r>
              <a:rPr lang="ru-RU" dirty="0" smtClean="0"/>
              <a:t>ТИПЫ ЛОКАЛЬНОЙ ПОЛИТИЧЕСКОЙ КУЛЬТУРЫ (2)</a:t>
            </a:r>
            <a:endParaRPr lang="ru-R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564904"/>
            <a:ext cx="8640959" cy="3024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92284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algn="just"/>
            <a:r>
              <a:rPr lang="en-US" sz="3600" dirty="0"/>
              <a:t>Classic Social Capital Communities are traditional cities that have high political involvement, high levels of community involvement, and strong religious involvement but rank low on the characteristics of diversity and economic innovation. </a:t>
            </a:r>
            <a:endParaRPr lang="ru-RU" sz="3600" dirty="0"/>
          </a:p>
        </p:txBody>
      </p:sp>
      <p:sp>
        <p:nvSpPr>
          <p:cNvPr id="3" name="Заголовок 2"/>
          <p:cNvSpPr>
            <a:spLocks noGrp="1"/>
          </p:cNvSpPr>
          <p:nvPr>
            <p:ph type="title"/>
          </p:nvPr>
        </p:nvSpPr>
        <p:spPr/>
        <p:style>
          <a:lnRef idx="1">
            <a:schemeClr val="dk1"/>
          </a:lnRef>
          <a:fillRef idx="3">
            <a:schemeClr val="dk1"/>
          </a:fillRef>
          <a:effectRef idx="2">
            <a:schemeClr val="dk1"/>
          </a:effectRef>
          <a:fontRef idx="minor">
            <a:schemeClr val="lt1"/>
          </a:fontRef>
        </p:style>
        <p:txBody>
          <a:bodyPr>
            <a:normAutofit/>
          </a:bodyPr>
          <a:lstStyle/>
          <a:p>
            <a:pPr algn="ctr"/>
            <a:r>
              <a:rPr lang="en-US" sz="4000" dirty="0"/>
              <a:t>Classic Social Capital Communities</a:t>
            </a:r>
            <a:endParaRPr lang="ru-RU" sz="4000" dirty="0"/>
          </a:p>
        </p:txBody>
      </p:sp>
    </p:spTree>
    <p:extLst>
      <p:ext uri="{BB962C8B-B14F-4D97-AF65-F5344CB8AC3E}">
        <p14:creationId xmlns:p14="http://schemas.microsoft.com/office/powerpoint/2010/main" val="901218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algn="just"/>
            <a:r>
              <a:rPr lang="en-US" sz="3200" dirty="0"/>
              <a:t>Organizational Age Communities are cities that have been hard hit by the decline of the industrial economy and have had difficulties attracting new jobs due to a lack of innovation and the presence of a high-technology base. They are fairly traditional, have low levels of diversity and have a strong working-class base. </a:t>
            </a:r>
            <a:endParaRPr lang="ru-RU" sz="3200" dirty="0"/>
          </a:p>
        </p:txBody>
      </p:sp>
      <p:sp>
        <p:nvSpPr>
          <p:cNvPr id="3" name="Заголовок 2"/>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pPr algn="ctr"/>
            <a:r>
              <a:rPr lang="en-US" sz="4400" dirty="0"/>
              <a:t>Organizational Age Communities</a:t>
            </a:r>
            <a:endParaRPr lang="ru-RU" dirty="0"/>
          </a:p>
        </p:txBody>
      </p:sp>
    </p:spTree>
    <p:extLst>
      <p:ext uri="{BB962C8B-B14F-4D97-AF65-F5344CB8AC3E}">
        <p14:creationId xmlns:p14="http://schemas.microsoft.com/office/powerpoint/2010/main" val="41107886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a:bodyPr>
          <a:lstStyle/>
          <a:p>
            <a:pPr algn="just"/>
            <a:r>
              <a:rPr lang="en-US" sz="3600" dirty="0" err="1"/>
              <a:t>Nerdistans</a:t>
            </a:r>
            <a:r>
              <a:rPr lang="en-US" sz="3600" dirty="0"/>
              <a:t> are high-tech hubs with diversity, but have low political involvement and low community involvement. However, </a:t>
            </a:r>
            <a:r>
              <a:rPr lang="en-US" sz="3600" dirty="0" err="1"/>
              <a:t>Nerdistans</a:t>
            </a:r>
            <a:r>
              <a:rPr lang="en-US" sz="3600" dirty="0"/>
              <a:t> operate in a traditional urban pattern of growth that encourages “sprawl, pollution, and congestion”. </a:t>
            </a:r>
            <a:endParaRPr lang="ru-RU" sz="3600" dirty="0"/>
          </a:p>
        </p:txBody>
      </p:sp>
      <p:sp>
        <p:nvSpPr>
          <p:cNvPr id="3" name="Заголовок 2"/>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a:bodyPr>
          <a:lstStyle/>
          <a:p>
            <a:pPr algn="ctr"/>
            <a:r>
              <a:rPr lang="en-US" sz="5400" dirty="0" err="1"/>
              <a:t>Nerdistans</a:t>
            </a:r>
            <a:endParaRPr lang="ru-RU" sz="5400" dirty="0"/>
          </a:p>
        </p:txBody>
      </p:sp>
    </p:spTree>
    <p:extLst>
      <p:ext uri="{BB962C8B-B14F-4D97-AF65-F5344CB8AC3E}">
        <p14:creationId xmlns:p14="http://schemas.microsoft.com/office/powerpoint/2010/main" val="23858000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524000"/>
            <a:ext cx="8229600" cy="4929336"/>
          </a:xfrm>
        </p:spPr>
        <p:style>
          <a:lnRef idx="3">
            <a:schemeClr val="lt1"/>
          </a:lnRef>
          <a:fillRef idx="1">
            <a:schemeClr val="accent6"/>
          </a:fillRef>
          <a:effectRef idx="1">
            <a:schemeClr val="accent6"/>
          </a:effectRef>
          <a:fontRef idx="minor">
            <a:schemeClr val="lt1"/>
          </a:fontRef>
        </p:style>
        <p:txBody>
          <a:bodyPr>
            <a:noAutofit/>
          </a:bodyPr>
          <a:lstStyle/>
          <a:p>
            <a:pPr algn="just"/>
            <a:r>
              <a:rPr lang="en-US" sz="3200" dirty="0"/>
              <a:t>Creative Centers have high levels of innovation, high tech industries and diversity, while scoring low on political and community involvement. These communities have found ways challenge traditional urban growth and create livable communities that are attractive to the highly educated work-force of post-industrial society that is indicative of the new political culture.</a:t>
            </a:r>
            <a:endParaRPr lang="ru-RU" sz="3200" dirty="0"/>
          </a:p>
        </p:txBody>
      </p:sp>
      <p:sp>
        <p:nvSpPr>
          <p:cNvPr id="3" name="Заголовок 2"/>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pPr algn="ctr"/>
            <a:r>
              <a:rPr lang="en-US" sz="4400" dirty="0"/>
              <a:t>Creative Centers</a:t>
            </a:r>
            <a:endParaRPr lang="ru-RU" dirty="0"/>
          </a:p>
        </p:txBody>
      </p:sp>
    </p:spTree>
    <p:extLst>
      <p:ext uri="{BB962C8B-B14F-4D97-AF65-F5344CB8AC3E}">
        <p14:creationId xmlns:p14="http://schemas.microsoft.com/office/powerpoint/2010/main" val="20872877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style>
          <a:lnRef idx="3">
            <a:schemeClr val="lt1"/>
          </a:lnRef>
          <a:fillRef idx="1">
            <a:schemeClr val="accent1"/>
          </a:fillRef>
          <a:effectRef idx="1">
            <a:schemeClr val="accent1"/>
          </a:effectRef>
          <a:fontRef idx="minor">
            <a:schemeClr val="lt1"/>
          </a:fontRef>
        </p:style>
        <p:txBody>
          <a:bodyPr>
            <a:normAutofit/>
          </a:bodyPr>
          <a:lstStyle/>
          <a:p>
            <a:r>
              <a:rPr lang="en-US" sz="3600" dirty="0"/>
              <a:t>Edward C. </a:t>
            </a:r>
            <a:r>
              <a:rPr lang="en-US" sz="3600" dirty="0" err="1"/>
              <a:t>Banfield</a:t>
            </a:r>
            <a:r>
              <a:rPr lang="en-US" sz="3600" dirty="0"/>
              <a:t>, the </a:t>
            </a:r>
            <a:r>
              <a:rPr lang="en-US" sz="3600" dirty="0" err="1"/>
              <a:t>Unheavenly</a:t>
            </a:r>
            <a:r>
              <a:rPr lang="en-US" sz="3600" dirty="0"/>
              <a:t> City Revisited (Boston, Little, Brown, </a:t>
            </a:r>
            <a:r>
              <a:rPr lang="en-US" sz="3600" dirty="0" smtClean="0"/>
              <a:t>1974</a:t>
            </a:r>
            <a:r>
              <a:rPr lang="ru-RU" sz="3600" dirty="0" smtClean="0"/>
              <a:t>):</a:t>
            </a:r>
          </a:p>
          <a:p>
            <a:r>
              <a:rPr lang="en-US" sz="3600" dirty="0" smtClean="0"/>
              <a:t>UPPER CLASS;</a:t>
            </a:r>
          </a:p>
          <a:p>
            <a:r>
              <a:rPr lang="en-US" sz="3600" dirty="0" smtClean="0"/>
              <a:t>MIDDLE CLASS;</a:t>
            </a:r>
          </a:p>
          <a:p>
            <a:r>
              <a:rPr lang="en-US" sz="3600" dirty="0" smtClean="0"/>
              <a:t>WORKING CLASS;</a:t>
            </a:r>
          </a:p>
          <a:p>
            <a:r>
              <a:rPr lang="en-US" sz="3600" dirty="0" smtClean="0"/>
              <a:t>UNDERCLASS.</a:t>
            </a:r>
            <a:endParaRPr lang="ru-RU" sz="3600" dirty="0"/>
          </a:p>
        </p:txBody>
      </p:sp>
      <p:sp>
        <p:nvSpPr>
          <p:cNvPr id="3" name="Заголовок 2"/>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pPr algn="ctr"/>
            <a:r>
              <a:rPr lang="ru-RU" dirty="0" smtClean="0"/>
              <a:t>ПОЛИТИЧЕСКАЯ КУЛЬТУРА СОЦИАЛЬНЫХ КЛАССОВ</a:t>
            </a:r>
            <a:endParaRPr lang="ru-RU" dirty="0"/>
          </a:p>
        </p:txBody>
      </p:sp>
    </p:spTree>
    <p:extLst>
      <p:ext uri="{BB962C8B-B14F-4D97-AF65-F5344CB8AC3E}">
        <p14:creationId xmlns:p14="http://schemas.microsoft.com/office/powerpoint/2010/main" val="16716813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lnSpcReduction="10000"/>
          </a:bodyPr>
          <a:lstStyle/>
          <a:p>
            <a:r>
              <a:rPr lang="ru-RU" dirty="0" smtClean="0"/>
              <a:t>«…централизация, персонификация, идеализация признаются нами в качестве трех особенностей политической культуры» (14);</a:t>
            </a:r>
          </a:p>
          <a:p>
            <a:r>
              <a:rPr lang="ru-RU" dirty="0" smtClean="0"/>
              <a:t>«…будем использовать преимущества нашего национального характера и нашей политической культуры для создания конкурентоспособной экономики и жизнеспособной демократии» (18);</a:t>
            </a:r>
          </a:p>
          <a:p>
            <a:r>
              <a:rPr lang="ru-RU" dirty="0" smtClean="0"/>
              <a:t>«Нам не нужна модернизация. Нужен сдвиг всей цивилизационной парадигмы (…) речь действительно идет о принципиально новой экономике, новом обществе» (26).</a:t>
            </a:r>
            <a:endParaRPr lang="ru-RU" dirty="0"/>
          </a:p>
        </p:txBody>
      </p:sp>
      <p:sp>
        <p:nvSpPr>
          <p:cNvPr id="3" name="Заголовок 2"/>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ru-RU" sz="3200" dirty="0" smtClean="0"/>
              <a:t>Русская политическая культура. Взгляд из утопии </a:t>
            </a:r>
            <a:r>
              <a:rPr lang="en-US" sz="3200" dirty="0" smtClean="0"/>
              <a:t>//</a:t>
            </a:r>
            <a:r>
              <a:rPr lang="ru-RU" sz="3200" dirty="0" smtClean="0"/>
              <a:t>Владислав Сурков. Тексты 97-07. М., Европа, 2008.</a:t>
            </a:r>
            <a:endParaRPr lang="ru-RU" sz="3200" dirty="0"/>
          </a:p>
        </p:txBody>
      </p:sp>
    </p:spTree>
    <p:extLst>
      <p:ext uri="{BB962C8B-B14F-4D97-AF65-F5344CB8AC3E}">
        <p14:creationId xmlns:p14="http://schemas.microsoft.com/office/powerpoint/2010/main" val="5036654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style>
          <a:lnRef idx="1">
            <a:schemeClr val="accent3"/>
          </a:lnRef>
          <a:fillRef idx="3">
            <a:schemeClr val="accent3"/>
          </a:fillRef>
          <a:effectRef idx="2">
            <a:schemeClr val="accent3"/>
          </a:effectRef>
          <a:fontRef idx="minor">
            <a:schemeClr val="lt1"/>
          </a:fontRef>
        </p:style>
        <p:txBody>
          <a:bodyPr>
            <a:normAutofit lnSpcReduction="10000"/>
          </a:bodyPr>
          <a:lstStyle/>
          <a:p>
            <a:r>
              <a:rPr lang="ru-RU" dirty="0" smtClean="0"/>
              <a:t>Рейтинг демократичности регионов ( </a:t>
            </a:r>
            <a:r>
              <a:rPr lang="ru-RU" dirty="0" err="1" smtClean="0"/>
              <a:t>Н.Петров</a:t>
            </a:r>
            <a:r>
              <a:rPr lang="ru-RU" dirty="0" smtClean="0"/>
              <a:t>, </a:t>
            </a:r>
            <a:r>
              <a:rPr lang="ru-RU" dirty="0" err="1" smtClean="0"/>
              <a:t>А.Титков</a:t>
            </a:r>
            <a:r>
              <a:rPr lang="ru-RU" dirty="0" smtClean="0"/>
              <a:t>).</a:t>
            </a:r>
          </a:p>
          <a:p>
            <a:r>
              <a:rPr lang="ru-RU" dirty="0" smtClean="0"/>
              <a:t>Рейтинг эффективности губернаторов (</a:t>
            </a:r>
            <a:r>
              <a:rPr lang="ru-RU" dirty="0" err="1" smtClean="0"/>
              <a:t>ФоРГО</a:t>
            </a:r>
            <a:r>
              <a:rPr lang="ru-RU" dirty="0" smtClean="0"/>
              <a:t>, </a:t>
            </a:r>
            <a:r>
              <a:rPr lang="ru-RU" dirty="0" err="1" smtClean="0"/>
              <a:t>К.Костин</a:t>
            </a:r>
            <a:r>
              <a:rPr lang="ru-RU" dirty="0" smtClean="0"/>
              <a:t>).</a:t>
            </a:r>
          </a:p>
          <a:p>
            <a:r>
              <a:rPr lang="ru-RU" dirty="0" smtClean="0"/>
              <a:t>Рейтинг социально-политической устойчивости регионов (Фонд «Петербургская политика», </a:t>
            </a:r>
            <a:r>
              <a:rPr lang="ru-RU" dirty="0" err="1" smtClean="0"/>
              <a:t>М.Виноградов</a:t>
            </a:r>
            <a:r>
              <a:rPr lang="ru-RU" dirty="0" smtClean="0"/>
              <a:t>).</a:t>
            </a:r>
          </a:p>
          <a:p>
            <a:r>
              <a:rPr lang="ru-RU" dirty="0" smtClean="0"/>
              <a:t>Рейтинг эффективности управления в субъектах Российской Федерации в 2015 г. (АПЭК – </a:t>
            </a:r>
            <a:r>
              <a:rPr lang="ru-RU" dirty="0" err="1" smtClean="0"/>
              <a:t>Д.Орлов</a:t>
            </a:r>
            <a:r>
              <a:rPr lang="ru-RU" dirty="0" smtClean="0"/>
              <a:t>, Лаборатория региональных политических исследований НИУ ВШЭ – </a:t>
            </a:r>
            <a:r>
              <a:rPr lang="ru-RU" dirty="0" err="1" smtClean="0"/>
              <a:t>Р.Туровский</a:t>
            </a:r>
            <a:r>
              <a:rPr lang="ru-RU" dirty="0" smtClean="0"/>
              <a:t>)</a:t>
            </a:r>
            <a:endParaRPr lang="ru-RU" dirty="0"/>
          </a:p>
        </p:txBody>
      </p:sp>
      <p:sp>
        <p:nvSpPr>
          <p:cNvPr id="3" name="Заголовок 2"/>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fontScale="90000"/>
          </a:bodyPr>
          <a:lstStyle/>
          <a:p>
            <a:pPr algn="ctr"/>
            <a:r>
              <a:rPr lang="ru-RU" dirty="0" smtClean="0"/>
              <a:t>Российская политическая культура: региональный подход</a:t>
            </a:r>
            <a:endParaRPr lang="ru-RU" dirty="0"/>
          </a:p>
        </p:txBody>
      </p:sp>
    </p:spTree>
    <p:extLst>
      <p:ext uri="{BB962C8B-B14F-4D97-AF65-F5344CB8AC3E}">
        <p14:creationId xmlns:p14="http://schemas.microsoft.com/office/powerpoint/2010/main" val="6233386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style>
          <a:lnRef idx="1">
            <a:schemeClr val="accent4"/>
          </a:lnRef>
          <a:fillRef idx="3">
            <a:schemeClr val="accent4"/>
          </a:fillRef>
          <a:effectRef idx="2">
            <a:schemeClr val="accent4"/>
          </a:effectRef>
          <a:fontRef idx="minor">
            <a:schemeClr val="lt1"/>
          </a:fontRef>
        </p:style>
        <p:txBody>
          <a:bodyPr>
            <a:normAutofit/>
          </a:bodyPr>
          <a:lstStyle/>
          <a:p>
            <a:r>
              <a:rPr lang="ru-RU" sz="4800" dirty="0" smtClean="0"/>
              <a:t>Масштаб экономики.</a:t>
            </a:r>
          </a:p>
          <a:p>
            <a:r>
              <a:rPr lang="ru-RU" sz="4800" dirty="0" smtClean="0"/>
              <a:t>Эффективность экономики.</a:t>
            </a:r>
          </a:p>
          <a:p>
            <a:r>
              <a:rPr lang="ru-RU" sz="4800" dirty="0" smtClean="0"/>
              <a:t>Бюджетная сфера.</a:t>
            </a:r>
          </a:p>
          <a:p>
            <a:r>
              <a:rPr lang="ru-RU" sz="4800" dirty="0" smtClean="0"/>
              <a:t>Социальная сфера</a:t>
            </a:r>
            <a:endParaRPr lang="ru-RU" sz="4800" dirty="0"/>
          </a:p>
        </p:txBody>
      </p:sp>
      <p:sp>
        <p:nvSpPr>
          <p:cNvPr id="3" name="Заголовок 2"/>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ctr"/>
            <a:r>
              <a:rPr lang="ru-RU" sz="3200" dirty="0" smtClean="0">
                <a:solidFill>
                  <a:srgbClr val="FF0000"/>
                </a:solidFill>
              </a:rPr>
              <a:t>РИА-Рейтинг социально-экономического положения субъектов РФ </a:t>
            </a:r>
            <a:endParaRPr lang="ru-RU" sz="3200" dirty="0">
              <a:solidFill>
                <a:srgbClr val="FF0000"/>
              </a:solidFill>
            </a:endParaRPr>
          </a:p>
        </p:txBody>
      </p:sp>
    </p:spTree>
    <p:extLst>
      <p:ext uri="{BB962C8B-B14F-4D97-AF65-F5344CB8AC3E}">
        <p14:creationId xmlns:p14="http://schemas.microsoft.com/office/powerpoint/2010/main" val="474818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style>
          <a:lnRef idx="3">
            <a:schemeClr val="lt1"/>
          </a:lnRef>
          <a:fillRef idx="1">
            <a:schemeClr val="dk1"/>
          </a:fillRef>
          <a:effectRef idx="1">
            <a:schemeClr val="dk1"/>
          </a:effectRef>
          <a:fontRef idx="minor">
            <a:schemeClr val="lt1"/>
          </a:fontRef>
        </p:style>
        <p:txBody>
          <a:bodyPr>
            <a:normAutofit/>
          </a:bodyPr>
          <a:lstStyle/>
          <a:p>
            <a:r>
              <a:rPr lang="ru-RU" dirty="0" smtClean="0"/>
              <a:t>Этика и коррупция:</a:t>
            </a:r>
            <a:r>
              <a:rPr lang="en-US" dirty="0" smtClean="0"/>
              <a:t> </a:t>
            </a:r>
            <a:r>
              <a:rPr lang="ru-RU" dirty="0" smtClean="0"/>
              <a:t>89 (3.0-7)- 68(3.5)</a:t>
            </a:r>
          </a:p>
          <a:p>
            <a:r>
              <a:rPr lang="ru-RU" sz="1800" dirty="0" smtClean="0"/>
              <a:t>Необоснованное расходование гос.</a:t>
            </a:r>
            <a:r>
              <a:rPr lang="en-US" sz="1800" dirty="0" smtClean="0"/>
              <a:t> </a:t>
            </a:r>
            <a:r>
              <a:rPr lang="ru-RU" sz="1800" dirty="0" smtClean="0"/>
              <a:t>средств</a:t>
            </a:r>
            <a:r>
              <a:rPr lang="ru-RU" sz="1600" dirty="0" smtClean="0"/>
              <a:t> : </a:t>
            </a:r>
            <a:r>
              <a:rPr lang="ru-RU" sz="2400" dirty="0" smtClean="0"/>
              <a:t>110 (2.7) – 82 (3.2)</a:t>
            </a:r>
          </a:p>
          <a:p>
            <a:r>
              <a:rPr lang="ru-RU" sz="1800" dirty="0" smtClean="0"/>
              <a:t>Общественное доверие политикам : 70 (3.0) – 51 (3.4)</a:t>
            </a:r>
          </a:p>
          <a:p>
            <a:r>
              <a:rPr lang="ru-RU" sz="1800" dirty="0" smtClean="0"/>
              <a:t>Поборы и взятки : 98 (3.4)  - 76 (3.8)</a:t>
            </a:r>
          </a:p>
          <a:p>
            <a:r>
              <a:rPr lang="ru-RU" sz="2400" dirty="0" smtClean="0"/>
              <a:t>Права </a:t>
            </a:r>
            <a:r>
              <a:rPr lang="ru-RU" sz="2400" dirty="0"/>
              <a:t>собственности: 103 (3.3</a:t>
            </a:r>
            <a:r>
              <a:rPr lang="ru-RU" sz="2400" dirty="0" smtClean="0"/>
              <a:t>) – 106 (3.6)</a:t>
            </a:r>
          </a:p>
          <a:p>
            <a:r>
              <a:rPr lang="ru-RU" sz="2800" dirty="0" smtClean="0"/>
              <a:t>Неправомерное </a:t>
            </a:r>
            <a:r>
              <a:rPr lang="ru-RU" sz="2800" dirty="0"/>
              <a:t>влияние:</a:t>
            </a:r>
            <a:r>
              <a:rPr lang="ru-RU" dirty="0" smtClean="0"/>
              <a:t>  - 80 (3.6)</a:t>
            </a:r>
          </a:p>
          <a:p>
            <a:r>
              <a:rPr lang="ru-RU" sz="1800" dirty="0" smtClean="0"/>
              <a:t>Независимость судопроизводства: 108 (2.9) – 90 (3.5)</a:t>
            </a:r>
          </a:p>
          <a:p>
            <a:r>
              <a:rPr lang="ru-RU" sz="1800" dirty="0" smtClean="0"/>
              <a:t>Фаворитизм в принятии решений госслужащих:  90 (2.8) – 66 (3.1)</a:t>
            </a:r>
          </a:p>
          <a:p>
            <a:r>
              <a:rPr lang="ru-RU" sz="2400" dirty="0" err="1" smtClean="0"/>
              <a:t>Госуправление</a:t>
            </a:r>
            <a:r>
              <a:rPr lang="ru-RU" sz="2400" dirty="0" smtClean="0"/>
              <a:t> </a:t>
            </a:r>
            <a:r>
              <a:rPr lang="ru-RU" sz="1600" dirty="0" smtClean="0"/>
              <a:t>(</a:t>
            </a:r>
            <a:r>
              <a:rPr lang="en-US" sz="1800" dirty="0" smtClean="0"/>
              <a:t>public-sector  performance)</a:t>
            </a:r>
            <a:r>
              <a:rPr lang="ru-RU" sz="1800" dirty="0"/>
              <a:t>:</a:t>
            </a:r>
            <a:r>
              <a:rPr lang="ru-RU" sz="2400" dirty="0" smtClean="0"/>
              <a:t>       - 67 (3.5)</a:t>
            </a:r>
          </a:p>
          <a:p>
            <a:r>
              <a:rPr lang="ru-RU" sz="1800" dirty="0" smtClean="0"/>
              <a:t>Обременительность госрегулирования : 116 (2.9) – 79 (3.3)</a:t>
            </a:r>
          </a:p>
          <a:p>
            <a:r>
              <a:rPr lang="ru-RU" sz="1800" dirty="0" smtClean="0"/>
              <a:t>Прозрачность </a:t>
            </a:r>
            <a:r>
              <a:rPr lang="ru-RU" sz="1800" dirty="0" err="1" smtClean="0"/>
              <a:t>госполитики</a:t>
            </a:r>
            <a:r>
              <a:rPr lang="ru-RU" sz="1800" dirty="0" smtClean="0"/>
              <a:t> (</a:t>
            </a:r>
            <a:r>
              <a:rPr lang="en-US" sz="1800" dirty="0" smtClean="0"/>
              <a:t>policymaking)</a:t>
            </a:r>
            <a:r>
              <a:rPr lang="ru-RU" sz="1800" dirty="0" smtClean="0"/>
              <a:t>: 77 (4.0) – 70 (4.0)</a:t>
            </a:r>
          </a:p>
          <a:p>
            <a:pPr marL="0" indent="0">
              <a:buNone/>
            </a:pPr>
            <a:endParaRPr lang="ru-RU" sz="4000" dirty="0" smtClean="0"/>
          </a:p>
          <a:p>
            <a:endParaRPr lang="ru-RU" dirty="0"/>
          </a:p>
        </p:txBody>
      </p:sp>
      <p:sp>
        <p:nvSpPr>
          <p:cNvPr id="2" name="Заголовок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normAutofit fontScale="90000"/>
          </a:bodyPr>
          <a:lstStyle/>
          <a:p>
            <a:pPr algn="ctr"/>
            <a:r>
              <a:rPr lang="en-US" sz="3200" dirty="0" smtClean="0"/>
              <a:t>GCI</a:t>
            </a:r>
            <a:r>
              <a:rPr lang="ru-RU" sz="3200" dirty="0" smtClean="0"/>
              <a:t>: Россия за 2017</a:t>
            </a:r>
            <a:r>
              <a:rPr lang="en-US" sz="3200" dirty="0" smtClean="0"/>
              <a:t>/</a:t>
            </a:r>
            <a:r>
              <a:rPr lang="ru-RU" sz="3200" dirty="0" smtClean="0"/>
              <a:t>2018 - 38 (137 – 4.6);институты – 83  (3.7 – 7); в сравнении 15</a:t>
            </a:r>
            <a:r>
              <a:rPr lang="en-US" sz="3200" dirty="0" smtClean="0"/>
              <a:t>/16</a:t>
            </a:r>
            <a:r>
              <a:rPr lang="ru-RU" sz="3200" dirty="0" smtClean="0"/>
              <a:t> к</a:t>
            </a:r>
            <a:r>
              <a:rPr lang="en-US" sz="3200" dirty="0" smtClean="0"/>
              <a:t>  17/18</a:t>
            </a:r>
            <a:endParaRPr lang="ru-RU" sz="3200" dirty="0"/>
          </a:p>
        </p:txBody>
      </p:sp>
    </p:spTree>
    <p:extLst>
      <p:ext uri="{BB962C8B-B14F-4D97-AF65-F5344CB8AC3E}">
        <p14:creationId xmlns:p14="http://schemas.microsoft.com/office/powerpoint/2010/main" val="650445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193137420"/>
              </p:ext>
            </p:extLst>
          </p:nvPr>
        </p:nvGraphicFramePr>
        <p:xfrm>
          <a:off x="395537" y="1556791"/>
          <a:ext cx="8334435" cy="5073108"/>
        </p:xfrm>
        <a:graphic>
          <a:graphicData uri="http://schemas.openxmlformats.org/drawingml/2006/table">
            <a:tbl>
              <a:tblPr firstRow="1" firstCol="1" bandRow="1">
                <a:tableStyleId>{5C22544A-7EE6-4342-B048-85BDC9FD1C3A}</a:tableStyleId>
              </a:tblPr>
              <a:tblGrid>
                <a:gridCol w="1724322"/>
                <a:gridCol w="1652312"/>
                <a:gridCol w="1652312"/>
                <a:gridCol w="1652312"/>
                <a:gridCol w="1653177"/>
              </a:tblGrid>
              <a:tr h="873895">
                <a:tc>
                  <a:txBody>
                    <a:bodyPr/>
                    <a:lstStyle/>
                    <a:p>
                      <a:pPr>
                        <a:lnSpc>
                          <a:spcPct val="115000"/>
                        </a:lnSpc>
                        <a:spcAft>
                          <a:spcPts val="0"/>
                        </a:spcAft>
                      </a:pPr>
                      <a:r>
                        <a:rPr lang="ru-RU" sz="1100" dirty="0" smtClean="0">
                          <a:effectLst/>
                        </a:rPr>
                        <a:t>РИА Рейтинг – социально-экономическое развитие регионов 2014</a:t>
                      </a:r>
                      <a:endParaRPr lang="ru-RU" sz="1100" dirty="0">
                        <a:effectLst/>
                        <a:latin typeface="Calibri"/>
                        <a:ea typeface="Calibri"/>
                        <a:cs typeface="Times New Roman"/>
                      </a:endParaRPr>
                    </a:p>
                  </a:txBody>
                  <a:tcPr marL="58086" marR="58086" marT="0" marB="0"/>
                </a:tc>
                <a:tc>
                  <a:txBody>
                    <a:bodyPr/>
                    <a:lstStyle/>
                    <a:p>
                      <a:pPr>
                        <a:lnSpc>
                          <a:spcPct val="115000"/>
                        </a:lnSpc>
                        <a:spcAft>
                          <a:spcPts val="0"/>
                        </a:spcAft>
                      </a:pPr>
                      <a:r>
                        <a:rPr lang="ru-RU" sz="900" smtClean="0">
                          <a:effectLst/>
                        </a:rPr>
                        <a:t> </a:t>
                      </a:r>
                      <a:r>
                        <a:rPr lang="ru-RU" sz="1600" smtClean="0">
                          <a:effectLst/>
                        </a:rPr>
                        <a:t>СУММА МЕСТ</a:t>
                      </a:r>
                      <a:endParaRPr lang="ru-RU" sz="1600" dirty="0">
                        <a:effectLst/>
                        <a:latin typeface="Calibri"/>
                        <a:ea typeface="Calibri"/>
                        <a:cs typeface="Times New Roman"/>
                      </a:endParaRPr>
                    </a:p>
                  </a:txBody>
                  <a:tcPr marL="58086" marR="58086" marT="0" marB="0"/>
                </a:tc>
                <a:tc>
                  <a:txBody>
                    <a:bodyPr/>
                    <a:lstStyle/>
                    <a:p>
                      <a:pPr>
                        <a:lnSpc>
                          <a:spcPct val="115000"/>
                        </a:lnSpc>
                        <a:spcAft>
                          <a:spcPts val="0"/>
                        </a:spcAft>
                      </a:pPr>
                      <a:r>
                        <a:rPr lang="ru-RU" sz="1200" smtClean="0">
                          <a:effectLst/>
                        </a:rPr>
                        <a:t>Рейтинг АПЭК/ВШЭ – эффективность управления</a:t>
                      </a:r>
                      <a:endParaRPr lang="ru-RU" sz="1200" dirty="0">
                        <a:effectLst/>
                        <a:latin typeface="Calibri"/>
                        <a:ea typeface="Calibri"/>
                        <a:cs typeface="Times New Roman"/>
                      </a:endParaRPr>
                    </a:p>
                  </a:txBody>
                  <a:tcPr marL="58086" marR="58086" marT="0" marB="0"/>
                </a:tc>
                <a:tc>
                  <a:txBody>
                    <a:bodyPr/>
                    <a:lstStyle/>
                    <a:p>
                      <a:pPr>
                        <a:lnSpc>
                          <a:spcPct val="115000"/>
                        </a:lnSpc>
                        <a:spcAft>
                          <a:spcPts val="0"/>
                        </a:spcAft>
                      </a:pPr>
                      <a:r>
                        <a:rPr lang="ru-RU" sz="1400" smtClean="0">
                          <a:effectLst/>
                        </a:rPr>
                        <a:t>Рейтинг ФоРГО</a:t>
                      </a:r>
                      <a:r>
                        <a:rPr lang="en-US" sz="1400" smtClean="0">
                          <a:effectLst/>
                        </a:rPr>
                        <a:t>/</a:t>
                      </a:r>
                      <a:r>
                        <a:rPr lang="ru-RU" sz="1400" smtClean="0">
                          <a:effectLst/>
                        </a:rPr>
                        <a:t>Губернаторы</a:t>
                      </a:r>
                      <a:endParaRPr lang="ru-RU" sz="1400" dirty="0">
                        <a:effectLst/>
                        <a:latin typeface="Calibri"/>
                        <a:ea typeface="Calibri"/>
                        <a:cs typeface="Times New Roman"/>
                      </a:endParaRPr>
                    </a:p>
                  </a:txBody>
                  <a:tcPr marL="58086" marR="58086" marT="0" marB="0"/>
                </a:tc>
                <a:tc>
                  <a:txBody>
                    <a:bodyPr/>
                    <a:lstStyle/>
                    <a:p>
                      <a:pPr>
                        <a:lnSpc>
                          <a:spcPct val="115000"/>
                        </a:lnSpc>
                        <a:spcAft>
                          <a:spcPts val="0"/>
                        </a:spcAft>
                      </a:pPr>
                      <a:r>
                        <a:rPr lang="ru-RU" sz="1000" smtClean="0">
                          <a:effectLst/>
                        </a:rPr>
                        <a:t>Рейтинг Фонда «Петербургская политика»/социально-политическая устойчивость</a:t>
                      </a:r>
                      <a:endParaRPr lang="ru-RU" sz="1000" dirty="0">
                        <a:effectLst/>
                        <a:latin typeface="Calibri"/>
                        <a:ea typeface="Calibri"/>
                        <a:cs typeface="Times New Roman"/>
                      </a:endParaRPr>
                    </a:p>
                  </a:txBody>
                  <a:tcPr marL="58086" marR="58086" marT="0" marB="0"/>
                </a:tc>
              </a:tr>
              <a:tr h="359149">
                <a:tc>
                  <a:txBody>
                    <a:bodyPr/>
                    <a:lstStyle/>
                    <a:p>
                      <a:pPr>
                        <a:lnSpc>
                          <a:spcPct val="115000"/>
                        </a:lnSpc>
                        <a:spcAft>
                          <a:spcPts val="0"/>
                        </a:spcAft>
                      </a:pPr>
                      <a:r>
                        <a:rPr lang="ru-RU" sz="1100" smtClean="0">
                          <a:effectLst/>
                        </a:rPr>
                        <a:t>1.Москва - 82.192</a:t>
                      </a:r>
                      <a:endParaRPr lang="ru-RU" sz="1100" dirty="0">
                        <a:effectLst/>
                        <a:latin typeface="Calibri"/>
                        <a:ea typeface="Calibri"/>
                        <a:cs typeface="Times New Roman"/>
                      </a:endParaRPr>
                    </a:p>
                  </a:txBody>
                  <a:tcPr marL="58086" marR="58086" marT="0" marB="0"/>
                </a:tc>
                <a:tc>
                  <a:txBody>
                    <a:bodyPr/>
                    <a:lstStyle/>
                    <a:p>
                      <a:pPr>
                        <a:lnSpc>
                          <a:spcPct val="115000"/>
                        </a:lnSpc>
                        <a:spcAft>
                          <a:spcPts val="0"/>
                        </a:spcAft>
                      </a:pPr>
                      <a:r>
                        <a:rPr lang="en-US" sz="1100" dirty="0" smtClean="0">
                          <a:effectLst/>
                        </a:rPr>
                        <a:t>1-</a:t>
                      </a:r>
                      <a:r>
                        <a:rPr lang="ru-RU" sz="1100" dirty="0" smtClean="0">
                          <a:effectLst/>
                        </a:rPr>
                        <a:t>2.Татарстан</a:t>
                      </a:r>
                      <a:r>
                        <a:rPr lang="en-US" sz="1100" dirty="0" smtClean="0">
                          <a:effectLst/>
                        </a:rPr>
                        <a:t> </a:t>
                      </a:r>
                      <a:endParaRPr lang="ru-RU" sz="1100" dirty="0">
                        <a:effectLst/>
                        <a:latin typeface="Calibri"/>
                        <a:ea typeface="Calibri"/>
                        <a:cs typeface="Times New Roman"/>
                      </a:endParaRPr>
                    </a:p>
                  </a:txBody>
                  <a:tcPr marL="58086" marR="58086" marT="0" marB="0"/>
                </a:tc>
                <a:tc>
                  <a:txBody>
                    <a:bodyPr/>
                    <a:lstStyle/>
                    <a:p>
                      <a:pPr>
                        <a:lnSpc>
                          <a:spcPct val="115000"/>
                        </a:lnSpc>
                        <a:spcAft>
                          <a:spcPts val="0"/>
                        </a:spcAft>
                      </a:pPr>
                      <a:r>
                        <a:rPr lang="ru-RU" sz="1100" smtClean="0">
                          <a:effectLst/>
                        </a:rPr>
                        <a:t>1.Татарстан - 0.754</a:t>
                      </a:r>
                      <a:endParaRPr lang="ru-RU" sz="1100" dirty="0">
                        <a:effectLst/>
                        <a:latin typeface="Calibri"/>
                        <a:ea typeface="Calibri"/>
                        <a:cs typeface="Times New Roman"/>
                      </a:endParaRPr>
                    </a:p>
                  </a:txBody>
                  <a:tcPr marL="58086" marR="58086" marT="0" marB="0"/>
                </a:tc>
                <a:tc>
                  <a:txBody>
                    <a:bodyPr/>
                    <a:lstStyle/>
                    <a:p>
                      <a:pPr>
                        <a:lnSpc>
                          <a:spcPct val="115000"/>
                        </a:lnSpc>
                        <a:spcAft>
                          <a:spcPts val="0"/>
                        </a:spcAft>
                      </a:pPr>
                      <a:r>
                        <a:rPr lang="ru-RU" sz="1100" smtClean="0">
                          <a:effectLst/>
                        </a:rPr>
                        <a:t>1.ЯНАО - 97</a:t>
                      </a:r>
                      <a:endParaRPr lang="ru-RU" sz="1100" dirty="0">
                        <a:effectLst/>
                        <a:latin typeface="Calibri"/>
                        <a:ea typeface="Calibri"/>
                        <a:cs typeface="Times New Roman"/>
                      </a:endParaRPr>
                    </a:p>
                  </a:txBody>
                  <a:tcPr marL="58086" marR="58086" marT="0" marB="0"/>
                </a:tc>
                <a:tc>
                  <a:txBody>
                    <a:bodyPr/>
                    <a:lstStyle/>
                    <a:p>
                      <a:pPr>
                        <a:lnSpc>
                          <a:spcPct val="115000"/>
                        </a:lnSpc>
                        <a:spcAft>
                          <a:spcPts val="0"/>
                        </a:spcAft>
                      </a:pPr>
                      <a:r>
                        <a:rPr lang="ru-RU" sz="1100" smtClean="0">
                          <a:effectLst/>
                        </a:rPr>
                        <a:t>1.Кемеровская обл. – 8.6</a:t>
                      </a:r>
                      <a:endParaRPr lang="ru-RU" sz="1100" dirty="0">
                        <a:effectLst/>
                        <a:latin typeface="Calibri"/>
                        <a:ea typeface="Calibri"/>
                        <a:cs typeface="Times New Roman"/>
                      </a:endParaRPr>
                    </a:p>
                  </a:txBody>
                  <a:tcPr marL="58086" marR="58086" marT="0" marB="0"/>
                </a:tc>
              </a:tr>
              <a:tr h="359149">
                <a:tc>
                  <a:txBody>
                    <a:bodyPr/>
                    <a:lstStyle/>
                    <a:p>
                      <a:pPr>
                        <a:lnSpc>
                          <a:spcPct val="115000"/>
                        </a:lnSpc>
                        <a:spcAft>
                          <a:spcPts val="0"/>
                        </a:spcAft>
                      </a:pPr>
                      <a:r>
                        <a:rPr lang="ru-RU" sz="1100" smtClean="0">
                          <a:effectLst/>
                        </a:rPr>
                        <a:t>2.СПБ – 75.044</a:t>
                      </a:r>
                      <a:endParaRPr lang="ru-RU" sz="1100" dirty="0">
                        <a:effectLst/>
                        <a:latin typeface="Calibri"/>
                        <a:ea typeface="Calibri"/>
                        <a:cs typeface="Times New Roman"/>
                      </a:endParaRPr>
                    </a:p>
                  </a:txBody>
                  <a:tcPr marL="58086" marR="58086" marT="0" marB="0"/>
                </a:tc>
                <a:tc>
                  <a:txBody>
                    <a:bodyPr/>
                    <a:lstStyle/>
                    <a:p>
                      <a:pPr>
                        <a:lnSpc>
                          <a:spcPct val="115000"/>
                        </a:lnSpc>
                        <a:spcAft>
                          <a:spcPts val="0"/>
                        </a:spcAft>
                      </a:pPr>
                      <a:r>
                        <a:rPr lang="ru-RU" sz="1100" smtClean="0">
                          <a:effectLst/>
                        </a:rPr>
                        <a:t>1-2.Тюменская обл.</a:t>
                      </a:r>
                      <a:endParaRPr lang="ru-RU" sz="1100" dirty="0">
                        <a:effectLst/>
                        <a:latin typeface="Calibri"/>
                        <a:ea typeface="Calibri"/>
                        <a:cs typeface="Times New Roman"/>
                      </a:endParaRPr>
                    </a:p>
                  </a:txBody>
                  <a:tcPr marL="58086" marR="58086" marT="0" marB="0"/>
                </a:tc>
                <a:tc>
                  <a:txBody>
                    <a:bodyPr/>
                    <a:lstStyle/>
                    <a:p>
                      <a:pPr>
                        <a:lnSpc>
                          <a:spcPct val="115000"/>
                        </a:lnSpc>
                        <a:spcAft>
                          <a:spcPts val="0"/>
                        </a:spcAft>
                      </a:pPr>
                      <a:r>
                        <a:rPr lang="ru-RU" sz="1100" smtClean="0">
                          <a:effectLst/>
                        </a:rPr>
                        <a:t>2.Тюменская обл. - 0,744</a:t>
                      </a:r>
                      <a:endParaRPr lang="ru-RU" sz="1100" dirty="0">
                        <a:effectLst/>
                        <a:latin typeface="Calibri"/>
                        <a:ea typeface="Calibri"/>
                        <a:cs typeface="Times New Roman"/>
                      </a:endParaRPr>
                    </a:p>
                  </a:txBody>
                  <a:tcPr marL="58086" marR="58086" marT="0" marB="0"/>
                </a:tc>
                <a:tc>
                  <a:txBody>
                    <a:bodyPr/>
                    <a:lstStyle/>
                    <a:p>
                      <a:pPr>
                        <a:lnSpc>
                          <a:spcPct val="115000"/>
                        </a:lnSpc>
                        <a:spcAft>
                          <a:spcPts val="0"/>
                        </a:spcAft>
                      </a:pPr>
                      <a:r>
                        <a:rPr lang="ru-RU" sz="1100" smtClean="0">
                          <a:effectLst/>
                        </a:rPr>
                        <a:t>2Татарстан - 96</a:t>
                      </a:r>
                      <a:endParaRPr lang="ru-RU" sz="1100" dirty="0">
                        <a:effectLst/>
                        <a:latin typeface="Calibri"/>
                        <a:ea typeface="Calibri"/>
                        <a:cs typeface="Times New Roman"/>
                      </a:endParaRPr>
                    </a:p>
                  </a:txBody>
                  <a:tcPr marL="58086" marR="58086" marT="0" marB="0"/>
                </a:tc>
                <a:tc>
                  <a:txBody>
                    <a:bodyPr/>
                    <a:lstStyle/>
                    <a:p>
                      <a:pPr>
                        <a:lnSpc>
                          <a:spcPct val="115000"/>
                        </a:lnSpc>
                        <a:spcAft>
                          <a:spcPts val="0"/>
                        </a:spcAft>
                      </a:pPr>
                      <a:r>
                        <a:rPr lang="ru-RU" sz="1100" smtClean="0">
                          <a:effectLst/>
                        </a:rPr>
                        <a:t>2.Белгородская обл. – 8.5</a:t>
                      </a:r>
                      <a:endParaRPr lang="ru-RU" sz="1100" dirty="0">
                        <a:effectLst/>
                        <a:latin typeface="Calibri"/>
                        <a:ea typeface="Calibri"/>
                        <a:cs typeface="Times New Roman"/>
                      </a:endParaRPr>
                    </a:p>
                  </a:txBody>
                  <a:tcPr marL="58086" marR="58086" marT="0" marB="0"/>
                </a:tc>
              </a:tr>
              <a:tr h="359149">
                <a:tc>
                  <a:txBody>
                    <a:bodyPr/>
                    <a:lstStyle/>
                    <a:p>
                      <a:pPr>
                        <a:lnSpc>
                          <a:spcPct val="115000"/>
                        </a:lnSpc>
                        <a:spcAft>
                          <a:spcPts val="0"/>
                        </a:spcAft>
                      </a:pPr>
                      <a:r>
                        <a:rPr lang="ru-RU" sz="1100" smtClean="0">
                          <a:effectLst/>
                        </a:rPr>
                        <a:t>3.ХМАО-Югра – 73.927</a:t>
                      </a:r>
                      <a:endParaRPr lang="ru-RU" sz="1100" dirty="0">
                        <a:effectLst/>
                        <a:latin typeface="Calibri"/>
                        <a:ea typeface="Calibri"/>
                        <a:cs typeface="Times New Roman"/>
                      </a:endParaRPr>
                    </a:p>
                  </a:txBody>
                  <a:tcPr marL="58086" marR="58086" marT="0" marB="0"/>
                </a:tc>
                <a:tc>
                  <a:txBody>
                    <a:bodyPr/>
                    <a:lstStyle/>
                    <a:p>
                      <a:pPr>
                        <a:lnSpc>
                          <a:spcPct val="115000"/>
                        </a:lnSpc>
                        <a:spcAft>
                          <a:spcPts val="0"/>
                        </a:spcAft>
                      </a:pPr>
                      <a:r>
                        <a:rPr lang="ru-RU" sz="1100" smtClean="0">
                          <a:effectLst/>
                        </a:rPr>
                        <a:t>3.Белгородская обл. (18)</a:t>
                      </a:r>
                      <a:endParaRPr lang="ru-RU" sz="1100" dirty="0">
                        <a:effectLst/>
                        <a:latin typeface="Calibri"/>
                        <a:ea typeface="Calibri"/>
                        <a:cs typeface="Times New Roman"/>
                      </a:endParaRPr>
                    </a:p>
                  </a:txBody>
                  <a:tcPr marL="58086" marR="58086" marT="0" marB="0"/>
                </a:tc>
                <a:tc>
                  <a:txBody>
                    <a:bodyPr/>
                    <a:lstStyle/>
                    <a:p>
                      <a:pPr>
                        <a:lnSpc>
                          <a:spcPct val="115000"/>
                        </a:lnSpc>
                        <a:spcAft>
                          <a:spcPts val="0"/>
                        </a:spcAft>
                      </a:pPr>
                      <a:r>
                        <a:rPr lang="ru-RU" sz="1100" smtClean="0">
                          <a:effectLst/>
                        </a:rPr>
                        <a:t>3.Белгородская обл. – 0.717</a:t>
                      </a:r>
                      <a:endParaRPr lang="ru-RU" sz="1100" dirty="0">
                        <a:effectLst/>
                        <a:latin typeface="Calibri"/>
                        <a:ea typeface="Calibri"/>
                        <a:cs typeface="Times New Roman"/>
                      </a:endParaRPr>
                    </a:p>
                  </a:txBody>
                  <a:tcPr marL="58086" marR="58086" marT="0" marB="0"/>
                </a:tc>
                <a:tc>
                  <a:txBody>
                    <a:bodyPr/>
                    <a:lstStyle/>
                    <a:p>
                      <a:pPr>
                        <a:lnSpc>
                          <a:spcPct val="115000"/>
                        </a:lnSpc>
                        <a:spcAft>
                          <a:spcPts val="0"/>
                        </a:spcAft>
                      </a:pPr>
                      <a:r>
                        <a:rPr lang="ru-RU" sz="1100" smtClean="0">
                          <a:effectLst/>
                        </a:rPr>
                        <a:t>3.Тюменская обл. - 95</a:t>
                      </a:r>
                      <a:endParaRPr lang="ru-RU" sz="1100" dirty="0">
                        <a:effectLst/>
                        <a:latin typeface="Calibri"/>
                        <a:ea typeface="Calibri"/>
                        <a:cs typeface="Times New Roman"/>
                      </a:endParaRPr>
                    </a:p>
                  </a:txBody>
                  <a:tcPr marL="58086" marR="58086" marT="0" marB="0"/>
                </a:tc>
                <a:tc>
                  <a:txBody>
                    <a:bodyPr/>
                    <a:lstStyle/>
                    <a:p>
                      <a:pPr>
                        <a:lnSpc>
                          <a:spcPct val="115000"/>
                        </a:lnSpc>
                        <a:spcAft>
                          <a:spcPts val="0"/>
                        </a:spcAft>
                      </a:pPr>
                      <a:r>
                        <a:rPr lang="ru-RU" sz="1100" smtClean="0">
                          <a:effectLst/>
                        </a:rPr>
                        <a:t>3-4.Тюменская обл. – 8.4</a:t>
                      </a:r>
                      <a:endParaRPr lang="ru-RU" sz="1100" dirty="0">
                        <a:effectLst/>
                        <a:latin typeface="Calibri"/>
                        <a:ea typeface="Calibri"/>
                        <a:cs typeface="Times New Roman"/>
                      </a:endParaRPr>
                    </a:p>
                  </a:txBody>
                  <a:tcPr marL="58086" marR="58086" marT="0" marB="0"/>
                </a:tc>
              </a:tr>
              <a:tr h="359149">
                <a:tc>
                  <a:txBody>
                    <a:bodyPr/>
                    <a:lstStyle/>
                    <a:p>
                      <a:pPr>
                        <a:lnSpc>
                          <a:spcPct val="115000"/>
                        </a:lnSpc>
                        <a:spcAft>
                          <a:spcPts val="0"/>
                        </a:spcAft>
                      </a:pPr>
                      <a:r>
                        <a:rPr lang="ru-RU" sz="1100" smtClean="0">
                          <a:effectLst/>
                        </a:rPr>
                        <a:t>4.Московская обл. – 67.842</a:t>
                      </a:r>
                      <a:endParaRPr lang="ru-RU" sz="1100" dirty="0">
                        <a:effectLst/>
                        <a:latin typeface="Calibri"/>
                        <a:ea typeface="Calibri"/>
                        <a:cs typeface="Times New Roman"/>
                      </a:endParaRPr>
                    </a:p>
                  </a:txBody>
                  <a:tcPr marL="58086" marR="58086" marT="0" marB="0"/>
                </a:tc>
                <a:tc>
                  <a:txBody>
                    <a:bodyPr/>
                    <a:lstStyle/>
                    <a:p>
                      <a:pPr>
                        <a:lnSpc>
                          <a:spcPct val="115000"/>
                        </a:lnSpc>
                        <a:spcAft>
                          <a:spcPts val="0"/>
                        </a:spcAft>
                      </a:pPr>
                      <a:r>
                        <a:rPr lang="ru-RU" sz="1100" dirty="0" smtClean="0">
                          <a:effectLst/>
                        </a:rPr>
                        <a:t>4.Кемеровская</a:t>
                      </a:r>
                      <a:r>
                        <a:rPr lang="ru-RU" sz="1100" baseline="0" dirty="0" smtClean="0">
                          <a:effectLst/>
                        </a:rPr>
                        <a:t> обл. (32)</a:t>
                      </a:r>
                      <a:endParaRPr lang="ru-RU" sz="1100" dirty="0">
                        <a:effectLst/>
                        <a:latin typeface="Calibri"/>
                        <a:ea typeface="Calibri"/>
                        <a:cs typeface="Times New Roman"/>
                      </a:endParaRPr>
                    </a:p>
                  </a:txBody>
                  <a:tcPr marL="58086" marR="58086" marT="0" marB="0"/>
                </a:tc>
                <a:tc>
                  <a:txBody>
                    <a:bodyPr/>
                    <a:lstStyle/>
                    <a:p>
                      <a:pPr>
                        <a:lnSpc>
                          <a:spcPct val="115000"/>
                        </a:lnSpc>
                        <a:spcAft>
                          <a:spcPts val="0"/>
                        </a:spcAft>
                      </a:pPr>
                      <a:r>
                        <a:rPr lang="ru-RU" sz="1100" dirty="0" smtClean="0">
                          <a:effectLst/>
                        </a:rPr>
                        <a:t>4.Калужская обл. – 0.701</a:t>
                      </a:r>
                      <a:endParaRPr lang="ru-RU" sz="1100" dirty="0">
                        <a:effectLst/>
                        <a:latin typeface="Calibri"/>
                        <a:ea typeface="Calibri"/>
                        <a:cs typeface="Times New Roman"/>
                      </a:endParaRPr>
                    </a:p>
                  </a:txBody>
                  <a:tcPr marL="58086" marR="58086" marT="0" marB="0"/>
                </a:tc>
                <a:tc>
                  <a:txBody>
                    <a:bodyPr/>
                    <a:lstStyle/>
                    <a:p>
                      <a:pPr>
                        <a:lnSpc>
                          <a:spcPct val="115000"/>
                        </a:lnSpc>
                        <a:spcAft>
                          <a:spcPts val="0"/>
                        </a:spcAft>
                      </a:pPr>
                      <a:r>
                        <a:rPr lang="ru-RU" sz="1100" smtClean="0">
                          <a:effectLst/>
                        </a:rPr>
                        <a:t>4.Белгородская обл. -94</a:t>
                      </a:r>
                      <a:endParaRPr lang="ru-RU" sz="1100" dirty="0">
                        <a:effectLst/>
                        <a:latin typeface="Calibri"/>
                        <a:ea typeface="Calibri"/>
                        <a:cs typeface="Times New Roman"/>
                      </a:endParaRPr>
                    </a:p>
                  </a:txBody>
                  <a:tcPr marL="58086" marR="58086" marT="0" marB="0"/>
                </a:tc>
                <a:tc>
                  <a:txBody>
                    <a:bodyPr/>
                    <a:lstStyle/>
                    <a:p>
                      <a:pPr>
                        <a:lnSpc>
                          <a:spcPct val="115000"/>
                        </a:lnSpc>
                        <a:spcAft>
                          <a:spcPts val="0"/>
                        </a:spcAft>
                      </a:pPr>
                      <a:r>
                        <a:rPr lang="ru-RU" sz="1100" smtClean="0">
                          <a:effectLst/>
                        </a:rPr>
                        <a:t>3-4.Чукотский АО – 8.4</a:t>
                      </a:r>
                      <a:endParaRPr lang="ru-RU" sz="1100" dirty="0">
                        <a:effectLst/>
                        <a:latin typeface="Calibri"/>
                        <a:ea typeface="Calibri"/>
                        <a:cs typeface="Times New Roman"/>
                      </a:endParaRPr>
                    </a:p>
                  </a:txBody>
                  <a:tcPr marL="58086" marR="58086" marT="0" marB="0"/>
                </a:tc>
              </a:tr>
              <a:tr h="359149">
                <a:tc>
                  <a:txBody>
                    <a:bodyPr/>
                    <a:lstStyle/>
                    <a:p>
                      <a:pPr>
                        <a:lnSpc>
                          <a:spcPct val="115000"/>
                        </a:lnSpc>
                        <a:spcAft>
                          <a:spcPts val="0"/>
                        </a:spcAft>
                      </a:pPr>
                      <a:r>
                        <a:rPr lang="ru-RU" sz="1100" smtClean="0">
                          <a:effectLst/>
                        </a:rPr>
                        <a:t>5.Татарстан – 65.019</a:t>
                      </a:r>
                      <a:endParaRPr lang="ru-RU" sz="1100" dirty="0">
                        <a:effectLst/>
                        <a:latin typeface="Calibri"/>
                        <a:ea typeface="Calibri"/>
                        <a:cs typeface="Times New Roman"/>
                      </a:endParaRPr>
                    </a:p>
                  </a:txBody>
                  <a:tcPr marL="58086" marR="58086" marT="0" marB="0"/>
                </a:tc>
                <a:tc>
                  <a:txBody>
                    <a:bodyPr/>
                    <a:lstStyle/>
                    <a:p>
                      <a:pPr>
                        <a:lnSpc>
                          <a:spcPct val="115000"/>
                        </a:lnSpc>
                        <a:spcAft>
                          <a:spcPts val="0"/>
                        </a:spcAft>
                      </a:pPr>
                      <a:r>
                        <a:rPr lang="ru-RU" sz="1100" dirty="0" smtClean="0">
                          <a:effectLst/>
                        </a:rPr>
                        <a:t>5.ЯНАО</a:t>
                      </a:r>
                      <a:endParaRPr lang="ru-RU" sz="1100" dirty="0">
                        <a:effectLst/>
                        <a:latin typeface="Calibri"/>
                        <a:ea typeface="Calibri"/>
                        <a:cs typeface="Times New Roman"/>
                      </a:endParaRPr>
                    </a:p>
                  </a:txBody>
                  <a:tcPr marL="58086" marR="58086" marT="0" marB="0"/>
                </a:tc>
                <a:tc>
                  <a:txBody>
                    <a:bodyPr/>
                    <a:lstStyle/>
                    <a:p>
                      <a:pPr>
                        <a:lnSpc>
                          <a:spcPct val="115000"/>
                        </a:lnSpc>
                        <a:spcAft>
                          <a:spcPts val="0"/>
                        </a:spcAft>
                      </a:pPr>
                      <a:r>
                        <a:rPr lang="ru-RU" sz="1100" smtClean="0">
                          <a:effectLst/>
                        </a:rPr>
                        <a:t>5.ЯНАО – 0,7</a:t>
                      </a:r>
                      <a:endParaRPr lang="ru-RU" sz="1100" dirty="0">
                        <a:effectLst/>
                        <a:latin typeface="Calibri"/>
                        <a:ea typeface="Calibri"/>
                        <a:cs typeface="Times New Roman"/>
                      </a:endParaRPr>
                    </a:p>
                  </a:txBody>
                  <a:tcPr marL="58086" marR="58086" marT="0" marB="0"/>
                </a:tc>
                <a:tc>
                  <a:txBody>
                    <a:bodyPr/>
                    <a:lstStyle/>
                    <a:p>
                      <a:pPr>
                        <a:lnSpc>
                          <a:spcPct val="115000"/>
                        </a:lnSpc>
                        <a:spcAft>
                          <a:spcPts val="0"/>
                        </a:spcAft>
                      </a:pPr>
                      <a:r>
                        <a:rPr lang="ru-RU" sz="1100" smtClean="0">
                          <a:effectLst/>
                        </a:rPr>
                        <a:t>5-6.Калужская обл. - 93</a:t>
                      </a:r>
                      <a:endParaRPr lang="ru-RU" sz="1100" dirty="0">
                        <a:effectLst/>
                        <a:latin typeface="Calibri"/>
                        <a:ea typeface="Calibri"/>
                        <a:cs typeface="Times New Roman"/>
                      </a:endParaRPr>
                    </a:p>
                  </a:txBody>
                  <a:tcPr marL="58086" marR="58086" marT="0" marB="0"/>
                </a:tc>
                <a:tc>
                  <a:txBody>
                    <a:bodyPr/>
                    <a:lstStyle/>
                    <a:p>
                      <a:pPr>
                        <a:lnSpc>
                          <a:spcPct val="115000"/>
                        </a:lnSpc>
                        <a:spcAft>
                          <a:spcPts val="0"/>
                        </a:spcAft>
                      </a:pPr>
                      <a:r>
                        <a:rPr lang="ru-RU" sz="1100" smtClean="0">
                          <a:effectLst/>
                        </a:rPr>
                        <a:t>5-6. Татарстан – 8.2</a:t>
                      </a:r>
                      <a:endParaRPr lang="ru-RU" sz="1100" dirty="0">
                        <a:effectLst/>
                        <a:latin typeface="Calibri"/>
                        <a:ea typeface="Calibri"/>
                        <a:cs typeface="Times New Roman"/>
                      </a:endParaRPr>
                    </a:p>
                  </a:txBody>
                  <a:tcPr marL="58086" marR="58086" marT="0" marB="0"/>
                </a:tc>
              </a:tr>
              <a:tr h="359149">
                <a:tc>
                  <a:txBody>
                    <a:bodyPr/>
                    <a:lstStyle/>
                    <a:p>
                      <a:pPr>
                        <a:lnSpc>
                          <a:spcPct val="115000"/>
                        </a:lnSpc>
                        <a:spcAft>
                          <a:spcPts val="0"/>
                        </a:spcAft>
                      </a:pPr>
                      <a:r>
                        <a:rPr lang="ru-RU" sz="1100" smtClean="0">
                          <a:effectLst/>
                        </a:rPr>
                        <a:t>6.ЯНАО – 64.434</a:t>
                      </a:r>
                      <a:endParaRPr lang="ru-RU" sz="1100" dirty="0">
                        <a:effectLst/>
                        <a:latin typeface="Calibri"/>
                        <a:ea typeface="Calibri"/>
                        <a:cs typeface="Times New Roman"/>
                      </a:endParaRPr>
                    </a:p>
                  </a:txBody>
                  <a:tcPr marL="58086" marR="58086" marT="0" marB="0"/>
                </a:tc>
                <a:tc>
                  <a:txBody>
                    <a:bodyPr/>
                    <a:lstStyle/>
                    <a:p>
                      <a:pPr>
                        <a:lnSpc>
                          <a:spcPct val="115000"/>
                        </a:lnSpc>
                        <a:spcAft>
                          <a:spcPts val="0"/>
                        </a:spcAft>
                      </a:pPr>
                      <a:r>
                        <a:rPr lang="ru-RU" sz="1100" dirty="0" smtClean="0">
                          <a:effectLst/>
                        </a:rPr>
                        <a:t>6.Башкортостан</a:t>
                      </a:r>
                      <a:endParaRPr lang="ru-RU" sz="1100" dirty="0">
                        <a:effectLst/>
                        <a:latin typeface="Calibri"/>
                        <a:ea typeface="Calibri"/>
                        <a:cs typeface="Times New Roman"/>
                      </a:endParaRPr>
                    </a:p>
                  </a:txBody>
                  <a:tcPr marL="58086" marR="58086" marT="0" marB="0"/>
                </a:tc>
                <a:tc>
                  <a:txBody>
                    <a:bodyPr/>
                    <a:lstStyle/>
                    <a:p>
                      <a:pPr>
                        <a:lnSpc>
                          <a:spcPct val="115000"/>
                        </a:lnSpc>
                        <a:spcAft>
                          <a:spcPts val="0"/>
                        </a:spcAft>
                      </a:pPr>
                      <a:r>
                        <a:rPr lang="ru-RU" sz="1100" smtClean="0">
                          <a:effectLst/>
                        </a:rPr>
                        <a:t>6.Кемеровская обл. – 0,698</a:t>
                      </a:r>
                      <a:endParaRPr lang="ru-RU" sz="1100" dirty="0">
                        <a:effectLst/>
                        <a:latin typeface="Calibri"/>
                        <a:ea typeface="Calibri"/>
                        <a:cs typeface="Times New Roman"/>
                      </a:endParaRPr>
                    </a:p>
                  </a:txBody>
                  <a:tcPr marL="58086" marR="58086" marT="0" marB="0"/>
                </a:tc>
                <a:tc>
                  <a:txBody>
                    <a:bodyPr/>
                    <a:lstStyle/>
                    <a:p>
                      <a:pPr>
                        <a:lnSpc>
                          <a:spcPct val="115000"/>
                        </a:lnSpc>
                        <a:spcAft>
                          <a:spcPts val="0"/>
                        </a:spcAft>
                      </a:pPr>
                      <a:r>
                        <a:rPr lang="ru-RU" sz="1100" smtClean="0">
                          <a:effectLst/>
                        </a:rPr>
                        <a:t>5-6.Кемеровская обл. - 93</a:t>
                      </a:r>
                      <a:endParaRPr lang="ru-RU" sz="1100" dirty="0">
                        <a:effectLst/>
                        <a:latin typeface="Calibri"/>
                        <a:ea typeface="Calibri"/>
                        <a:cs typeface="Times New Roman"/>
                      </a:endParaRPr>
                    </a:p>
                  </a:txBody>
                  <a:tcPr marL="58086" marR="58086" marT="0" marB="0"/>
                </a:tc>
                <a:tc>
                  <a:txBody>
                    <a:bodyPr/>
                    <a:lstStyle/>
                    <a:p>
                      <a:pPr>
                        <a:lnSpc>
                          <a:spcPct val="115000"/>
                        </a:lnSpc>
                        <a:spcAft>
                          <a:spcPts val="0"/>
                        </a:spcAft>
                      </a:pPr>
                      <a:r>
                        <a:rPr lang="ru-RU" sz="1100" smtClean="0">
                          <a:effectLst/>
                        </a:rPr>
                        <a:t>5-6.Тамбовская обл. – 8.2</a:t>
                      </a:r>
                      <a:endParaRPr lang="ru-RU" sz="1100" dirty="0">
                        <a:effectLst/>
                        <a:latin typeface="Calibri"/>
                        <a:ea typeface="Calibri"/>
                        <a:cs typeface="Times New Roman"/>
                      </a:endParaRPr>
                    </a:p>
                  </a:txBody>
                  <a:tcPr marL="58086" marR="58086" marT="0" marB="0"/>
                </a:tc>
              </a:tr>
              <a:tr h="538724">
                <a:tc>
                  <a:txBody>
                    <a:bodyPr/>
                    <a:lstStyle/>
                    <a:p>
                      <a:pPr>
                        <a:lnSpc>
                          <a:spcPct val="115000"/>
                        </a:lnSpc>
                        <a:spcAft>
                          <a:spcPts val="0"/>
                        </a:spcAft>
                      </a:pPr>
                      <a:r>
                        <a:rPr lang="ru-RU" sz="1100" smtClean="0">
                          <a:effectLst/>
                        </a:rPr>
                        <a:t>7.Тюменская обл. – 63.628</a:t>
                      </a:r>
                      <a:endParaRPr lang="ru-RU" sz="1100" dirty="0">
                        <a:effectLst/>
                        <a:latin typeface="Calibri"/>
                        <a:ea typeface="Calibri"/>
                        <a:cs typeface="Times New Roman"/>
                      </a:endParaRPr>
                    </a:p>
                  </a:txBody>
                  <a:tcPr marL="58086" marR="58086" marT="0" marB="0"/>
                </a:tc>
                <a:tc>
                  <a:txBody>
                    <a:bodyPr/>
                    <a:lstStyle/>
                    <a:p>
                      <a:pPr>
                        <a:lnSpc>
                          <a:spcPct val="115000"/>
                        </a:lnSpc>
                        <a:spcAft>
                          <a:spcPts val="0"/>
                        </a:spcAft>
                      </a:pPr>
                      <a:r>
                        <a:rPr lang="ru-RU" sz="1100" dirty="0" smtClean="0">
                          <a:effectLst/>
                        </a:rPr>
                        <a:t>7.Москва</a:t>
                      </a:r>
                      <a:endParaRPr lang="ru-RU" sz="1100" dirty="0">
                        <a:effectLst/>
                        <a:latin typeface="Calibri"/>
                        <a:ea typeface="Calibri"/>
                        <a:cs typeface="Times New Roman"/>
                      </a:endParaRPr>
                    </a:p>
                  </a:txBody>
                  <a:tcPr marL="58086" marR="58086" marT="0" marB="0"/>
                </a:tc>
                <a:tc>
                  <a:txBody>
                    <a:bodyPr/>
                    <a:lstStyle/>
                    <a:p>
                      <a:pPr>
                        <a:lnSpc>
                          <a:spcPct val="115000"/>
                        </a:lnSpc>
                        <a:spcAft>
                          <a:spcPts val="0"/>
                        </a:spcAft>
                      </a:pPr>
                      <a:r>
                        <a:rPr lang="ru-RU" sz="1100" smtClean="0">
                          <a:effectLst/>
                        </a:rPr>
                        <a:t>7.Москва – 0,687</a:t>
                      </a:r>
                      <a:endParaRPr lang="ru-RU" sz="1100" dirty="0">
                        <a:effectLst/>
                        <a:latin typeface="Calibri"/>
                        <a:ea typeface="Calibri"/>
                        <a:cs typeface="Times New Roman"/>
                      </a:endParaRPr>
                    </a:p>
                  </a:txBody>
                  <a:tcPr marL="58086" marR="58086" marT="0" marB="0"/>
                </a:tc>
                <a:tc>
                  <a:txBody>
                    <a:bodyPr/>
                    <a:lstStyle/>
                    <a:p>
                      <a:pPr>
                        <a:lnSpc>
                          <a:spcPct val="115000"/>
                        </a:lnSpc>
                        <a:spcAft>
                          <a:spcPts val="0"/>
                        </a:spcAft>
                      </a:pPr>
                      <a:r>
                        <a:rPr lang="ru-RU" sz="1100" smtClean="0">
                          <a:effectLst/>
                        </a:rPr>
                        <a:t>7.Чеченская республика - 92</a:t>
                      </a:r>
                      <a:endParaRPr lang="ru-RU" sz="1100" dirty="0">
                        <a:effectLst/>
                        <a:latin typeface="Calibri"/>
                        <a:ea typeface="Calibri"/>
                        <a:cs typeface="Times New Roman"/>
                      </a:endParaRPr>
                    </a:p>
                  </a:txBody>
                  <a:tcPr marL="58086" marR="58086" marT="0" marB="0"/>
                </a:tc>
                <a:tc>
                  <a:txBody>
                    <a:bodyPr/>
                    <a:lstStyle/>
                    <a:p>
                      <a:pPr>
                        <a:lnSpc>
                          <a:spcPct val="115000"/>
                        </a:lnSpc>
                        <a:spcAft>
                          <a:spcPts val="0"/>
                        </a:spcAft>
                      </a:pPr>
                      <a:r>
                        <a:rPr lang="ru-RU" sz="1100" smtClean="0">
                          <a:effectLst/>
                        </a:rPr>
                        <a:t>7-8.Ленинградская обл. – 8.1</a:t>
                      </a:r>
                      <a:endParaRPr lang="ru-RU" sz="1100" dirty="0">
                        <a:effectLst/>
                        <a:latin typeface="Calibri"/>
                        <a:ea typeface="Calibri"/>
                        <a:cs typeface="Times New Roman"/>
                      </a:endParaRPr>
                    </a:p>
                  </a:txBody>
                  <a:tcPr marL="58086" marR="58086" marT="0" marB="0"/>
                </a:tc>
              </a:tr>
              <a:tr h="359149">
                <a:tc>
                  <a:txBody>
                    <a:bodyPr/>
                    <a:lstStyle/>
                    <a:p>
                      <a:pPr>
                        <a:lnSpc>
                          <a:spcPct val="115000"/>
                        </a:lnSpc>
                        <a:spcAft>
                          <a:spcPts val="0"/>
                        </a:spcAft>
                      </a:pPr>
                      <a:r>
                        <a:rPr lang="ru-RU" sz="1100" smtClean="0">
                          <a:effectLst/>
                        </a:rPr>
                        <a:t>8.Сахалинская обл. – 62.509</a:t>
                      </a:r>
                      <a:endParaRPr lang="ru-RU" sz="1100" dirty="0">
                        <a:effectLst/>
                        <a:latin typeface="Calibri"/>
                        <a:ea typeface="Calibri"/>
                        <a:cs typeface="Times New Roman"/>
                      </a:endParaRPr>
                    </a:p>
                  </a:txBody>
                  <a:tcPr marL="58086" marR="58086" marT="0" marB="0"/>
                </a:tc>
                <a:tc>
                  <a:txBody>
                    <a:bodyPr/>
                    <a:lstStyle/>
                    <a:p>
                      <a:pPr>
                        <a:lnSpc>
                          <a:spcPct val="115000"/>
                        </a:lnSpc>
                        <a:spcAft>
                          <a:spcPts val="0"/>
                        </a:spcAft>
                      </a:pPr>
                      <a:r>
                        <a:rPr lang="ru-RU" sz="1100" dirty="0" smtClean="0">
                          <a:effectLst/>
                        </a:rPr>
                        <a:t>8.Ленинградская обл. (12)</a:t>
                      </a:r>
                      <a:endParaRPr lang="ru-RU" sz="1100" dirty="0">
                        <a:effectLst/>
                        <a:latin typeface="Calibri"/>
                        <a:ea typeface="Calibri"/>
                        <a:cs typeface="Times New Roman"/>
                      </a:endParaRPr>
                    </a:p>
                  </a:txBody>
                  <a:tcPr marL="58086" marR="58086" marT="0" marB="0"/>
                </a:tc>
                <a:tc>
                  <a:txBody>
                    <a:bodyPr/>
                    <a:lstStyle/>
                    <a:p>
                      <a:pPr>
                        <a:lnSpc>
                          <a:spcPct val="115000"/>
                        </a:lnSpc>
                        <a:spcAft>
                          <a:spcPts val="0"/>
                        </a:spcAft>
                      </a:pPr>
                      <a:r>
                        <a:rPr lang="ru-RU" sz="1100" smtClean="0">
                          <a:effectLst/>
                        </a:rPr>
                        <a:t>8.Воронежская обл. – 0,682</a:t>
                      </a:r>
                      <a:endParaRPr lang="ru-RU" sz="1100" dirty="0">
                        <a:effectLst/>
                        <a:latin typeface="Calibri"/>
                        <a:ea typeface="Calibri"/>
                        <a:cs typeface="Times New Roman"/>
                      </a:endParaRPr>
                    </a:p>
                  </a:txBody>
                  <a:tcPr marL="58086" marR="58086" marT="0" marB="0"/>
                </a:tc>
                <a:tc>
                  <a:txBody>
                    <a:bodyPr/>
                    <a:lstStyle/>
                    <a:p>
                      <a:pPr>
                        <a:lnSpc>
                          <a:spcPct val="115000"/>
                        </a:lnSpc>
                        <a:spcAft>
                          <a:spcPts val="0"/>
                        </a:spcAft>
                      </a:pPr>
                      <a:r>
                        <a:rPr lang="ru-RU" sz="1100" smtClean="0">
                          <a:effectLst/>
                        </a:rPr>
                        <a:t>8.Владимирская обл. - 91</a:t>
                      </a:r>
                      <a:endParaRPr lang="ru-RU" sz="1100" dirty="0">
                        <a:effectLst/>
                        <a:latin typeface="Calibri"/>
                        <a:ea typeface="Calibri"/>
                        <a:cs typeface="Times New Roman"/>
                      </a:endParaRPr>
                    </a:p>
                  </a:txBody>
                  <a:tcPr marL="58086" marR="58086" marT="0" marB="0"/>
                </a:tc>
                <a:tc>
                  <a:txBody>
                    <a:bodyPr/>
                    <a:lstStyle/>
                    <a:p>
                      <a:pPr>
                        <a:lnSpc>
                          <a:spcPct val="115000"/>
                        </a:lnSpc>
                        <a:spcAft>
                          <a:spcPts val="0"/>
                        </a:spcAft>
                      </a:pPr>
                      <a:r>
                        <a:rPr lang="ru-RU" sz="1100" smtClean="0">
                          <a:effectLst/>
                        </a:rPr>
                        <a:t>7-8.ЯНАО – 8.1</a:t>
                      </a:r>
                      <a:endParaRPr lang="ru-RU" sz="1100" dirty="0">
                        <a:effectLst/>
                        <a:latin typeface="Calibri"/>
                        <a:ea typeface="Calibri"/>
                        <a:cs typeface="Times New Roman"/>
                      </a:endParaRPr>
                    </a:p>
                  </a:txBody>
                  <a:tcPr marL="58086" marR="58086" marT="0" marB="0"/>
                </a:tc>
              </a:tr>
              <a:tr h="538724">
                <a:tc>
                  <a:txBody>
                    <a:bodyPr/>
                    <a:lstStyle/>
                    <a:p>
                      <a:pPr>
                        <a:lnSpc>
                          <a:spcPct val="115000"/>
                        </a:lnSpc>
                        <a:spcAft>
                          <a:spcPts val="0"/>
                        </a:spcAft>
                      </a:pPr>
                      <a:r>
                        <a:rPr lang="ru-RU" sz="1100" smtClean="0">
                          <a:effectLst/>
                        </a:rPr>
                        <a:t>9.Самарская обл. – 59.746</a:t>
                      </a:r>
                      <a:endParaRPr lang="ru-RU" sz="1100" dirty="0">
                        <a:effectLst/>
                        <a:latin typeface="Calibri"/>
                        <a:ea typeface="Calibri"/>
                        <a:cs typeface="Times New Roman"/>
                      </a:endParaRPr>
                    </a:p>
                  </a:txBody>
                  <a:tcPr marL="58086" marR="58086" marT="0" marB="0"/>
                </a:tc>
                <a:tc>
                  <a:txBody>
                    <a:bodyPr/>
                    <a:lstStyle/>
                    <a:p>
                      <a:pPr>
                        <a:lnSpc>
                          <a:spcPct val="115000"/>
                        </a:lnSpc>
                        <a:spcAft>
                          <a:spcPts val="0"/>
                        </a:spcAft>
                      </a:pPr>
                      <a:r>
                        <a:rPr lang="ru-RU" sz="1100" dirty="0" smtClean="0">
                          <a:effectLst/>
                        </a:rPr>
                        <a:t>9.Воронежская</a:t>
                      </a:r>
                      <a:r>
                        <a:rPr lang="ru-RU" sz="1100" baseline="0" dirty="0" smtClean="0">
                          <a:effectLst/>
                        </a:rPr>
                        <a:t> обл.(24)</a:t>
                      </a:r>
                      <a:endParaRPr lang="ru-RU" sz="1100" dirty="0">
                        <a:effectLst/>
                        <a:latin typeface="Calibri"/>
                        <a:ea typeface="Calibri"/>
                        <a:cs typeface="Times New Roman"/>
                      </a:endParaRPr>
                    </a:p>
                  </a:txBody>
                  <a:tcPr marL="58086" marR="58086" marT="0" marB="0"/>
                </a:tc>
                <a:tc>
                  <a:txBody>
                    <a:bodyPr/>
                    <a:lstStyle/>
                    <a:p>
                      <a:pPr>
                        <a:lnSpc>
                          <a:spcPct val="115000"/>
                        </a:lnSpc>
                        <a:spcAft>
                          <a:spcPts val="0"/>
                        </a:spcAft>
                      </a:pPr>
                      <a:r>
                        <a:rPr lang="ru-RU" sz="1100" smtClean="0">
                          <a:effectLst/>
                        </a:rPr>
                        <a:t>9.Чеченская Республика – 0,669</a:t>
                      </a:r>
                      <a:endParaRPr lang="ru-RU" sz="1100" dirty="0">
                        <a:effectLst/>
                        <a:latin typeface="Calibri"/>
                        <a:ea typeface="Calibri"/>
                        <a:cs typeface="Times New Roman"/>
                      </a:endParaRPr>
                    </a:p>
                  </a:txBody>
                  <a:tcPr marL="58086" marR="58086" marT="0" marB="0"/>
                </a:tc>
                <a:tc>
                  <a:txBody>
                    <a:bodyPr/>
                    <a:lstStyle/>
                    <a:p>
                      <a:pPr>
                        <a:lnSpc>
                          <a:spcPct val="115000"/>
                        </a:lnSpc>
                        <a:spcAft>
                          <a:spcPts val="0"/>
                        </a:spcAft>
                      </a:pPr>
                      <a:r>
                        <a:rPr lang="ru-RU" sz="1100" smtClean="0">
                          <a:effectLst/>
                        </a:rPr>
                        <a:t>9.Москва - 90</a:t>
                      </a:r>
                      <a:endParaRPr lang="ru-RU" sz="1100" dirty="0">
                        <a:effectLst/>
                        <a:latin typeface="Calibri"/>
                        <a:ea typeface="Calibri"/>
                        <a:cs typeface="Times New Roman"/>
                      </a:endParaRPr>
                    </a:p>
                  </a:txBody>
                  <a:tcPr marL="58086" marR="58086" marT="0" marB="0"/>
                </a:tc>
                <a:tc>
                  <a:txBody>
                    <a:bodyPr/>
                    <a:lstStyle/>
                    <a:p>
                      <a:pPr>
                        <a:lnSpc>
                          <a:spcPct val="115000"/>
                        </a:lnSpc>
                        <a:spcAft>
                          <a:spcPts val="0"/>
                        </a:spcAft>
                      </a:pPr>
                      <a:r>
                        <a:rPr lang="ru-RU" sz="1100" smtClean="0">
                          <a:effectLst/>
                        </a:rPr>
                        <a:t>9-10. Якутия-Саха – 8.0</a:t>
                      </a:r>
                      <a:endParaRPr lang="ru-RU" sz="1100" dirty="0">
                        <a:effectLst/>
                        <a:latin typeface="Calibri"/>
                        <a:ea typeface="Calibri"/>
                        <a:cs typeface="Times New Roman"/>
                      </a:endParaRPr>
                    </a:p>
                  </a:txBody>
                  <a:tcPr marL="58086" marR="58086" marT="0" marB="0"/>
                </a:tc>
              </a:tr>
              <a:tr h="359149">
                <a:tc>
                  <a:txBody>
                    <a:bodyPr/>
                    <a:lstStyle/>
                    <a:p>
                      <a:pPr>
                        <a:lnSpc>
                          <a:spcPct val="115000"/>
                        </a:lnSpc>
                        <a:spcAft>
                          <a:spcPts val="0"/>
                        </a:spcAft>
                      </a:pPr>
                      <a:r>
                        <a:rPr lang="ru-RU" sz="1100" smtClean="0">
                          <a:effectLst/>
                        </a:rPr>
                        <a:t>10.Башкорстостан – 59.744</a:t>
                      </a:r>
                      <a:endParaRPr lang="ru-RU" sz="1100" dirty="0">
                        <a:effectLst/>
                        <a:latin typeface="Calibri"/>
                        <a:ea typeface="Calibri"/>
                        <a:cs typeface="Times New Roman"/>
                      </a:endParaRPr>
                    </a:p>
                  </a:txBody>
                  <a:tcPr marL="58086" marR="58086" marT="0" marB="0"/>
                </a:tc>
                <a:tc>
                  <a:txBody>
                    <a:bodyPr/>
                    <a:lstStyle/>
                    <a:p>
                      <a:pPr>
                        <a:lnSpc>
                          <a:spcPct val="115000"/>
                        </a:lnSpc>
                        <a:spcAft>
                          <a:spcPts val="0"/>
                        </a:spcAft>
                      </a:pPr>
                      <a:r>
                        <a:rPr lang="ru-RU" sz="1100" dirty="0" smtClean="0">
                          <a:effectLst/>
                          <a:latin typeface="+mn-lt"/>
                          <a:ea typeface="+mn-ea"/>
                          <a:cs typeface="+mn-cs"/>
                        </a:rPr>
                        <a:t>10.Ростовская</a:t>
                      </a:r>
                      <a:r>
                        <a:rPr lang="ru-RU" sz="1100" baseline="0" dirty="0" smtClean="0">
                          <a:effectLst/>
                          <a:latin typeface="+mn-lt"/>
                          <a:ea typeface="+mn-ea"/>
                          <a:cs typeface="+mn-cs"/>
                        </a:rPr>
                        <a:t> обл. </a:t>
                      </a:r>
                      <a:r>
                        <a:rPr lang="ru-RU" sz="1100" baseline="0" smtClean="0">
                          <a:effectLst/>
                          <a:latin typeface="+mn-lt"/>
                          <a:ea typeface="+mn-ea"/>
                          <a:cs typeface="+mn-cs"/>
                        </a:rPr>
                        <a:t>(22)</a:t>
                      </a:r>
                      <a:endParaRPr lang="ru-RU" sz="1100" dirty="0">
                        <a:effectLst/>
                        <a:latin typeface="Calibri"/>
                        <a:ea typeface="Calibri"/>
                        <a:cs typeface="Times New Roman"/>
                      </a:endParaRPr>
                    </a:p>
                  </a:txBody>
                  <a:tcPr marL="58086" marR="58086" marT="0" marB="0"/>
                </a:tc>
                <a:tc>
                  <a:txBody>
                    <a:bodyPr/>
                    <a:lstStyle/>
                    <a:p>
                      <a:pPr>
                        <a:lnSpc>
                          <a:spcPct val="115000"/>
                        </a:lnSpc>
                        <a:spcAft>
                          <a:spcPts val="0"/>
                        </a:spcAft>
                      </a:pPr>
                      <a:r>
                        <a:rPr lang="ru-RU" sz="1100" smtClean="0">
                          <a:effectLst/>
                        </a:rPr>
                        <a:t>10.Московская обл. – 0,651</a:t>
                      </a:r>
                      <a:endParaRPr lang="ru-RU" sz="1100" dirty="0">
                        <a:effectLst/>
                        <a:latin typeface="Calibri"/>
                        <a:ea typeface="Calibri"/>
                        <a:cs typeface="Times New Roman"/>
                      </a:endParaRPr>
                    </a:p>
                  </a:txBody>
                  <a:tcPr marL="58086" marR="58086" marT="0" marB="0"/>
                </a:tc>
                <a:tc>
                  <a:txBody>
                    <a:bodyPr/>
                    <a:lstStyle/>
                    <a:p>
                      <a:pPr>
                        <a:lnSpc>
                          <a:spcPct val="115000"/>
                        </a:lnSpc>
                        <a:spcAft>
                          <a:spcPts val="0"/>
                        </a:spcAft>
                      </a:pPr>
                      <a:r>
                        <a:rPr lang="ru-RU" sz="1100" smtClean="0">
                          <a:effectLst/>
                        </a:rPr>
                        <a:t>10.Хабаровский край - 89</a:t>
                      </a:r>
                      <a:endParaRPr lang="ru-RU" sz="1100" dirty="0">
                        <a:effectLst/>
                        <a:latin typeface="Calibri"/>
                        <a:ea typeface="Calibri"/>
                        <a:cs typeface="Times New Roman"/>
                      </a:endParaRPr>
                    </a:p>
                  </a:txBody>
                  <a:tcPr marL="58086" marR="58086" marT="0" marB="0"/>
                </a:tc>
                <a:tc>
                  <a:txBody>
                    <a:bodyPr/>
                    <a:lstStyle/>
                    <a:p>
                      <a:pPr>
                        <a:lnSpc>
                          <a:spcPct val="115000"/>
                        </a:lnSpc>
                        <a:spcAft>
                          <a:spcPts val="0"/>
                        </a:spcAft>
                      </a:pPr>
                      <a:r>
                        <a:rPr lang="ru-RU" sz="1100" dirty="0" smtClean="0">
                          <a:effectLst/>
                        </a:rPr>
                        <a:t>9-10.Пензенская обл. – 8.0</a:t>
                      </a:r>
                      <a:endParaRPr lang="ru-RU" sz="1100" dirty="0">
                        <a:effectLst/>
                        <a:latin typeface="Calibri"/>
                        <a:ea typeface="Calibri"/>
                        <a:cs typeface="Times New Roman"/>
                      </a:endParaRPr>
                    </a:p>
                  </a:txBody>
                  <a:tcPr marL="58086" marR="58086" marT="0" marB="0"/>
                </a:tc>
              </a:tr>
            </a:tbl>
          </a:graphicData>
        </a:graphic>
      </p:graphicFrame>
      <p:sp>
        <p:nvSpPr>
          <p:cNvPr id="3" name="Заголовок 2"/>
          <p:cNvSpPr>
            <a:spLocks noGrp="1"/>
          </p:cNvSpPr>
          <p:nvPr>
            <p:ph type="title"/>
          </p:nvPr>
        </p:nvSpPr>
        <p:spPr>
          <a:xfrm>
            <a:off x="395536" y="304800"/>
            <a:ext cx="8280920" cy="1219200"/>
          </a:xfrm>
        </p:spPr>
        <p:style>
          <a:lnRef idx="1">
            <a:schemeClr val="accent6"/>
          </a:lnRef>
          <a:fillRef idx="2">
            <a:schemeClr val="accent6"/>
          </a:fillRef>
          <a:effectRef idx="1">
            <a:schemeClr val="accent6"/>
          </a:effectRef>
          <a:fontRef idx="minor">
            <a:schemeClr val="dk1"/>
          </a:fontRef>
        </p:style>
        <p:txBody>
          <a:bodyPr>
            <a:normAutofit fontScale="90000"/>
          </a:bodyPr>
          <a:lstStyle/>
          <a:p>
            <a:pPr algn="ctr"/>
            <a:r>
              <a:rPr lang="ru-RU" dirty="0" smtClean="0"/>
              <a:t>Социально-экономический статус и «политическая культура» региона</a:t>
            </a:r>
            <a:endParaRPr lang="ru-RU" dirty="0"/>
          </a:p>
        </p:txBody>
      </p:sp>
      <p:sp>
        <p:nvSpPr>
          <p:cNvPr id="5" name="Rectangle 1"/>
          <p:cNvSpPr>
            <a:spLocks noChangeArrowheads="1"/>
          </p:cNvSpPr>
          <p:nvPr/>
        </p:nvSpPr>
        <p:spPr bwMode="auto">
          <a:xfrm>
            <a:off x="1998663" y="15240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8184133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910968451"/>
              </p:ext>
            </p:extLst>
          </p:nvPr>
        </p:nvGraphicFramePr>
        <p:xfrm>
          <a:off x="539553" y="1524000"/>
          <a:ext cx="8208910" cy="4750308"/>
        </p:xfrm>
        <a:graphic>
          <a:graphicData uri="http://schemas.openxmlformats.org/drawingml/2006/table">
            <a:tbl>
              <a:tblPr firstRow="1" firstCol="1" bandRow="1">
                <a:tableStyleId>{5C22544A-7EE6-4342-B048-85BDC9FD1C3A}</a:tableStyleId>
              </a:tblPr>
              <a:tblGrid>
                <a:gridCol w="1639894"/>
                <a:gridCol w="1609019"/>
                <a:gridCol w="2961589"/>
                <a:gridCol w="1998408"/>
              </a:tblGrid>
              <a:tr h="914400">
                <a:tc>
                  <a:txBody>
                    <a:bodyPr/>
                    <a:lstStyle/>
                    <a:p>
                      <a:pPr>
                        <a:lnSpc>
                          <a:spcPct val="115000"/>
                        </a:lnSpc>
                        <a:spcAft>
                          <a:spcPts val="0"/>
                        </a:spcAft>
                      </a:pPr>
                      <a:r>
                        <a:rPr lang="ru-RU" sz="1000" dirty="0">
                          <a:effectLst/>
                        </a:rPr>
                        <a:t>РИА Рейтинг – социально-экономическое развитие регионов</a:t>
                      </a:r>
                      <a:endParaRPr lang="ru-RU" sz="1000" dirty="0">
                        <a:effectLst/>
                        <a:latin typeface="Calibri"/>
                        <a:ea typeface="Calibri"/>
                        <a:cs typeface="Times New Roman"/>
                      </a:endParaRPr>
                    </a:p>
                  </a:txBody>
                  <a:tcPr marL="65056" marR="65056" marT="0" marB="0"/>
                </a:tc>
                <a:tc>
                  <a:txBody>
                    <a:bodyPr/>
                    <a:lstStyle/>
                    <a:p>
                      <a:pPr>
                        <a:lnSpc>
                          <a:spcPct val="115000"/>
                        </a:lnSpc>
                        <a:spcAft>
                          <a:spcPts val="0"/>
                        </a:spcAft>
                      </a:pPr>
                      <a:r>
                        <a:rPr lang="ru-RU" sz="1400" dirty="0">
                          <a:effectLst/>
                        </a:rPr>
                        <a:t>Сумма мест</a:t>
                      </a:r>
                      <a:endParaRPr lang="ru-RU" sz="1400" dirty="0">
                        <a:effectLst/>
                        <a:latin typeface="Calibri"/>
                        <a:ea typeface="Calibri"/>
                        <a:cs typeface="Times New Roman"/>
                      </a:endParaRPr>
                    </a:p>
                  </a:txBody>
                  <a:tcPr marL="65056" marR="65056" marT="0" marB="0"/>
                </a:tc>
                <a:tc>
                  <a:txBody>
                    <a:bodyPr/>
                    <a:lstStyle/>
                    <a:p>
                      <a:pPr>
                        <a:lnSpc>
                          <a:spcPct val="115000"/>
                        </a:lnSpc>
                        <a:spcAft>
                          <a:spcPts val="0"/>
                        </a:spcAft>
                      </a:pPr>
                      <a:r>
                        <a:rPr lang="ru-RU" sz="1400" dirty="0">
                          <a:effectLst/>
                        </a:rPr>
                        <a:t>Рейтинг демократичности</a:t>
                      </a:r>
                      <a:r>
                        <a:rPr lang="en-US" sz="1400" dirty="0">
                          <a:effectLst/>
                        </a:rPr>
                        <a:t>/</a:t>
                      </a:r>
                      <a:r>
                        <a:rPr lang="ru-RU" sz="1400" dirty="0" err="1">
                          <a:effectLst/>
                        </a:rPr>
                        <a:t>политдизайн</a:t>
                      </a:r>
                      <a:endParaRPr lang="ru-RU" sz="1400" dirty="0">
                        <a:effectLst/>
                        <a:latin typeface="Calibri"/>
                        <a:ea typeface="Calibri"/>
                        <a:cs typeface="Times New Roman"/>
                      </a:endParaRPr>
                    </a:p>
                  </a:txBody>
                  <a:tcPr marL="65056" marR="65056" marT="0" marB="0"/>
                </a:tc>
                <a:tc>
                  <a:txBody>
                    <a:bodyPr/>
                    <a:lstStyle/>
                    <a:p>
                      <a:pPr>
                        <a:lnSpc>
                          <a:spcPct val="115000"/>
                        </a:lnSpc>
                        <a:spcAft>
                          <a:spcPts val="0"/>
                        </a:spcAft>
                      </a:pPr>
                      <a:r>
                        <a:rPr lang="ru-RU" sz="1100" dirty="0">
                          <a:effectLst/>
                        </a:rPr>
                        <a:t> </a:t>
                      </a:r>
                      <a:endParaRPr lang="ru-RU" sz="1000" dirty="0">
                        <a:effectLst/>
                        <a:latin typeface="Calibri"/>
                        <a:ea typeface="Calibri"/>
                        <a:cs typeface="Times New Roman"/>
                      </a:endParaRPr>
                    </a:p>
                  </a:txBody>
                  <a:tcPr marL="65056" marR="65056" marT="0" marB="0"/>
                </a:tc>
              </a:tr>
              <a:tr h="365760">
                <a:tc>
                  <a:txBody>
                    <a:bodyPr/>
                    <a:lstStyle/>
                    <a:p>
                      <a:pPr>
                        <a:lnSpc>
                          <a:spcPct val="115000"/>
                        </a:lnSpc>
                        <a:spcAft>
                          <a:spcPts val="0"/>
                        </a:spcAft>
                      </a:pPr>
                      <a:r>
                        <a:rPr lang="ru-RU" sz="1100" dirty="0">
                          <a:effectLst/>
                        </a:rPr>
                        <a:t>1.Москва - 82.192</a:t>
                      </a:r>
                      <a:endParaRPr lang="ru-RU" sz="1100" dirty="0">
                        <a:effectLst/>
                        <a:latin typeface="Calibri"/>
                        <a:ea typeface="Calibri"/>
                        <a:cs typeface="Times New Roman"/>
                      </a:endParaRPr>
                    </a:p>
                  </a:txBody>
                  <a:tcPr marL="65056" marR="65056" marT="0" marB="0"/>
                </a:tc>
                <a:tc>
                  <a:txBody>
                    <a:bodyPr/>
                    <a:lstStyle/>
                    <a:p>
                      <a:pPr>
                        <a:lnSpc>
                          <a:spcPct val="115000"/>
                        </a:lnSpc>
                        <a:spcAft>
                          <a:spcPts val="0"/>
                        </a:spcAft>
                      </a:pPr>
                      <a:r>
                        <a:rPr lang="en-US" sz="1100" dirty="0">
                          <a:effectLst/>
                        </a:rPr>
                        <a:t>1-2</a:t>
                      </a:r>
                      <a:r>
                        <a:rPr lang="ru-RU" sz="1100" dirty="0">
                          <a:effectLst/>
                        </a:rPr>
                        <a:t>.Татарстан -8</a:t>
                      </a:r>
                      <a:endParaRPr lang="ru-RU" sz="1100" dirty="0">
                        <a:effectLst/>
                        <a:latin typeface="Calibri"/>
                        <a:ea typeface="Calibri"/>
                        <a:cs typeface="Times New Roman"/>
                      </a:endParaRPr>
                    </a:p>
                  </a:txBody>
                  <a:tcPr marL="65056" marR="65056" marT="0" marB="0"/>
                </a:tc>
                <a:tc>
                  <a:txBody>
                    <a:bodyPr/>
                    <a:lstStyle/>
                    <a:p>
                      <a:pPr>
                        <a:lnSpc>
                          <a:spcPct val="115000"/>
                        </a:lnSpc>
                        <a:spcAft>
                          <a:spcPts val="0"/>
                        </a:spcAft>
                      </a:pPr>
                      <a:r>
                        <a:rPr lang="ru-RU" sz="1100">
                          <a:effectLst/>
                        </a:rPr>
                        <a:t>1.Карелия – 20 (72)</a:t>
                      </a:r>
                      <a:endParaRPr lang="ru-RU" sz="1100">
                        <a:effectLst/>
                        <a:latin typeface="Calibri"/>
                        <a:ea typeface="Calibri"/>
                        <a:cs typeface="Times New Roman"/>
                      </a:endParaRPr>
                    </a:p>
                  </a:txBody>
                  <a:tcPr marL="65056" marR="65056" marT="0" marB="0"/>
                </a:tc>
                <a:tc>
                  <a:txBody>
                    <a:bodyPr/>
                    <a:lstStyle/>
                    <a:p>
                      <a:pPr>
                        <a:lnSpc>
                          <a:spcPct val="115000"/>
                        </a:lnSpc>
                        <a:spcAft>
                          <a:spcPts val="0"/>
                        </a:spcAft>
                      </a:pPr>
                      <a:r>
                        <a:rPr lang="ru-RU" sz="1100" dirty="0">
                          <a:effectLst/>
                        </a:rPr>
                        <a:t>8-20.Архангельская обл. </a:t>
                      </a:r>
                      <a:r>
                        <a:rPr lang="ru-RU" sz="1100" dirty="0" smtClean="0">
                          <a:effectLst/>
                        </a:rPr>
                        <a:t>– 15 (47)</a:t>
                      </a:r>
                      <a:endParaRPr lang="ru-RU" sz="1100" dirty="0">
                        <a:effectLst/>
                        <a:latin typeface="Calibri"/>
                        <a:ea typeface="Calibri"/>
                        <a:cs typeface="Times New Roman"/>
                      </a:endParaRPr>
                    </a:p>
                  </a:txBody>
                  <a:tcPr marL="65056" marR="65056" marT="0" marB="0"/>
                </a:tc>
              </a:tr>
              <a:tr h="365760">
                <a:tc>
                  <a:txBody>
                    <a:bodyPr/>
                    <a:lstStyle/>
                    <a:p>
                      <a:pPr>
                        <a:lnSpc>
                          <a:spcPct val="115000"/>
                        </a:lnSpc>
                        <a:spcAft>
                          <a:spcPts val="0"/>
                        </a:spcAft>
                      </a:pPr>
                      <a:r>
                        <a:rPr lang="ru-RU" sz="1100" dirty="0">
                          <a:effectLst/>
                        </a:rPr>
                        <a:t>2.СПБ – 75.044</a:t>
                      </a:r>
                      <a:endParaRPr lang="ru-RU" sz="1100" dirty="0">
                        <a:effectLst/>
                        <a:latin typeface="Calibri"/>
                        <a:ea typeface="Calibri"/>
                        <a:cs typeface="Times New Roman"/>
                      </a:endParaRPr>
                    </a:p>
                  </a:txBody>
                  <a:tcPr marL="65056" marR="65056" marT="0" marB="0"/>
                </a:tc>
                <a:tc>
                  <a:txBody>
                    <a:bodyPr/>
                    <a:lstStyle/>
                    <a:p>
                      <a:pPr>
                        <a:lnSpc>
                          <a:spcPct val="115000"/>
                        </a:lnSpc>
                        <a:spcAft>
                          <a:spcPts val="0"/>
                        </a:spcAft>
                      </a:pPr>
                      <a:r>
                        <a:rPr lang="ru-RU" sz="1100" dirty="0">
                          <a:effectLst/>
                        </a:rPr>
                        <a:t>1-2.Тюменская обл. - 8</a:t>
                      </a:r>
                      <a:endParaRPr lang="ru-RU" sz="1100" dirty="0">
                        <a:effectLst/>
                        <a:latin typeface="Calibri"/>
                        <a:ea typeface="Calibri"/>
                        <a:cs typeface="Times New Roman"/>
                      </a:endParaRPr>
                    </a:p>
                  </a:txBody>
                  <a:tcPr marL="65056" marR="65056" marT="0" marB="0"/>
                </a:tc>
                <a:tc>
                  <a:txBody>
                    <a:bodyPr/>
                    <a:lstStyle/>
                    <a:p>
                      <a:pPr>
                        <a:lnSpc>
                          <a:spcPct val="115000"/>
                        </a:lnSpc>
                        <a:spcAft>
                          <a:spcPts val="0"/>
                        </a:spcAft>
                      </a:pPr>
                      <a:r>
                        <a:rPr lang="ru-RU" sz="1100">
                          <a:effectLst/>
                        </a:rPr>
                        <a:t>2-7.Московская обл. - 16</a:t>
                      </a:r>
                      <a:endParaRPr lang="ru-RU" sz="1100">
                        <a:effectLst/>
                        <a:latin typeface="Calibri"/>
                        <a:ea typeface="Calibri"/>
                        <a:cs typeface="Times New Roman"/>
                      </a:endParaRPr>
                    </a:p>
                  </a:txBody>
                  <a:tcPr marL="65056" marR="65056" marT="0" marB="0"/>
                </a:tc>
                <a:tc>
                  <a:txBody>
                    <a:bodyPr/>
                    <a:lstStyle/>
                    <a:p>
                      <a:pPr>
                        <a:lnSpc>
                          <a:spcPct val="115000"/>
                        </a:lnSpc>
                        <a:spcAft>
                          <a:spcPts val="0"/>
                        </a:spcAft>
                      </a:pPr>
                      <a:r>
                        <a:rPr lang="ru-RU" sz="1100" dirty="0">
                          <a:effectLst/>
                        </a:rPr>
                        <a:t>8-20.Амурская обл. </a:t>
                      </a:r>
                      <a:r>
                        <a:rPr lang="ru-RU" sz="1100" dirty="0" smtClean="0">
                          <a:effectLst/>
                        </a:rPr>
                        <a:t>– 15 (61)</a:t>
                      </a:r>
                      <a:endParaRPr lang="ru-RU" sz="1100" dirty="0">
                        <a:effectLst/>
                        <a:latin typeface="Calibri"/>
                        <a:ea typeface="Calibri"/>
                        <a:cs typeface="Times New Roman"/>
                      </a:endParaRPr>
                    </a:p>
                  </a:txBody>
                  <a:tcPr marL="65056" marR="65056" marT="0" marB="0"/>
                </a:tc>
              </a:tr>
              <a:tr h="365760">
                <a:tc>
                  <a:txBody>
                    <a:bodyPr/>
                    <a:lstStyle/>
                    <a:p>
                      <a:pPr>
                        <a:lnSpc>
                          <a:spcPct val="115000"/>
                        </a:lnSpc>
                        <a:spcAft>
                          <a:spcPts val="0"/>
                        </a:spcAft>
                      </a:pPr>
                      <a:r>
                        <a:rPr lang="ru-RU" sz="1100" dirty="0">
                          <a:effectLst/>
                        </a:rPr>
                        <a:t>3.ХМАО-Югра – 73.927</a:t>
                      </a:r>
                      <a:endParaRPr lang="ru-RU" sz="1100" dirty="0">
                        <a:effectLst/>
                        <a:latin typeface="Calibri"/>
                        <a:ea typeface="Calibri"/>
                        <a:cs typeface="Times New Roman"/>
                      </a:endParaRPr>
                    </a:p>
                  </a:txBody>
                  <a:tcPr marL="65056" marR="65056" marT="0" marB="0"/>
                </a:tc>
                <a:tc>
                  <a:txBody>
                    <a:bodyPr/>
                    <a:lstStyle/>
                    <a:p>
                      <a:pPr>
                        <a:lnSpc>
                          <a:spcPct val="115000"/>
                        </a:lnSpc>
                        <a:spcAft>
                          <a:spcPts val="0"/>
                        </a:spcAft>
                      </a:pPr>
                      <a:r>
                        <a:rPr lang="ru-RU" sz="1100" dirty="0">
                          <a:effectLst/>
                        </a:rPr>
                        <a:t>3.Белгородская обл. (18) - 9</a:t>
                      </a:r>
                      <a:endParaRPr lang="ru-RU" sz="1100" dirty="0">
                        <a:effectLst/>
                        <a:latin typeface="Calibri"/>
                        <a:ea typeface="Calibri"/>
                        <a:cs typeface="Times New Roman"/>
                      </a:endParaRPr>
                    </a:p>
                  </a:txBody>
                  <a:tcPr marL="65056" marR="65056" marT="0" marB="0"/>
                </a:tc>
                <a:tc>
                  <a:txBody>
                    <a:bodyPr/>
                    <a:lstStyle/>
                    <a:p>
                      <a:pPr>
                        <a:lnSpc>
                          <a:spcPct val="115000"/>
                        </a:lnSpc>
                        <a:spcAft>
                          <a:spcPts val="0"/>
                        </a:spcAft>
                      </a:pPr>
                      <a:r>
                        <a:rPr lang="ru-RU" sz="1100">
                          <a:effectLst/>
                        </a:rPr>
                        <a:t>2-7.Мурманская обл. -16 (43)</a:t>
                      </a:r>
                      <a:endParaRPr lang="ru-RU" sz="1100">
                        <a:effectLst/>
                        <a:latin typeface="Calibri"/>
                        <a:ea typeface="Calibri"/>
                        <a:cs typeface="Times New Roman"/>
                      </a:endParaRPr>
                    </a:p>
                  </a:txBody>
                  <a:tcPr marL="65056" marR="65056" marT="0" marB="0"/>
                </a:tc>
                <a:tc>
                  <a:txBody>
                    <a:bodyPr/>
                    <a:lstStyle/>
                    <a:p>
                      <a:pPr>
                        <a:lnSpc>
                          <a:spcPct val="115000"/>
                        </a:lnSpc>
                        <a:spcAft>
                          <a:spcPts val="0"/>
                        </a:spcAft>
                      </a:pPr>
                      <a:r>
                        <a:rPr lang="ru-RU" sz="1100" dirty="0">
                          <a:effectLst/>
                        </a:rPr>
                        <a:t>8-20.Смоленская обл. </a:t>
                      </a:r>
                      <a:r>
                        <a:rPr lang="ru-RU" sz="1100" dirty="0" smtClean="0">
                          <a:effectLst/>
                        </a:rPr>
                        <a:t>– 15 (59)</a:t>
                      </a:r>
                      <a:endParaRPr lang="ru-RU" sz="1100" dirty="0">
                        <a:effectLst/>
                        <a:latin typeface="Calibri"/>
                        <a:ea typeface="Calibri"/>
                        <a:cs typeface="Times New Roman"/>
                      </a:endParaRPr>
                    </a:p>
                  </a:txBody>
                  <a:tcPr marL="65056" marR="65056" marT="0" marB="0"/>
                </a:tc>
              </a:tr>
              <a:tr h="365760">
                <a:tc>
                  <a:txBody>
                    <a:bodyPr/>
                    <a:lstStyle/>
                    <a:p>
                      <a:pPr>
                        <a:lnSpc>
                          <a:spcPct val="115000"/>
                        </a:lnSpc>
                        <a:spcAft>
                          <a:spcPts val="0"/>
                        </a:spcAft>
                      </a:pPr>
                      <a:r>
                        <a:rPr lang="ru-RU" sz="1100" dirty="0">
                          <a:effectLst/>
                        </a:rPr>
                        <a:t>4.Московская обл. – 67.842  (12)</a:t>
                      </a:r>
                      <a:endParaRPr lang="ru-RU" sz="1100" dirty="0">
                        <a:effectLst/>
                        <a:latin typeface="Calibri"/>
                        <a:ea typeface="Calibri"/>
                        <a:cs typeface="Times New Roman"/>
                      </a:endParaRPr>
                    </a:p>
                  </a:txBody>
                  <a:tcPr marL="65056" marR="65056" marT="0" marB="0"/>
                </a:tc>
                <a:tc>
                  <a:txBody>
                    <a:bodyPr/>
                    <a:lstStyle/>
                    <a:p>
                      <a:pPr>
                        <a:lnSpc>
                          <a:spcPct val="115000"/>
                        </a:lnSpc>
                        <a:spcAft>
                          <a:spcPts val="0"/>
                        </a:spcAft>
                      </a:pPr>
                      <a:r>
                        <a:rPr lang="ru-RU" sz="1100" dirty="0">
                          <a:effectLst/>
                        </a:rPr>
                        <a:t>4.Кемеровская Обл. (32) - 12</a:t>
                      </a:r>
                      <a:endParaRPr lang="ru-RU" sz="1100" dirty="0">
                        <a:effectLst/>
                        <a:latin typeface="Calibri"/>
                        <a:ea typeface="Calibri"/>
                        <a:cs typeface="Times New Roman"/>
                      </a:endParaRPr>
                    </a:p>
                  </a:txBody>
                  <a:tcPr marL="65056" marR="65056" marT="0" marB="0"/>
                </a:tc>
                <a:tc>
                  <a:txBody>
                    <a:bodyPr/>
                    <a:lstStyle/>
                    <a:p>
                      <a:pPr>
                        <a:lnSpc>
                          <a:spcPct val="115000"/>
                        </a:lnSpc>
                        <a:spcAft>
                          <a:spcPts val="0"/>
                        </a:spcAft>
                      </a:pPr>
                      <a:r>
                        <a:rPr lang="ru-RU" sz="1100">
                          <a:effectLst/>
                        </a:rPr>
                        <a:t>2-7.Свердловская обл. -16 (11)</a:t>
                      </a:r>
                      <a:endParaRPr lang="ru-RU" sz="1100">
                        <a:effectLst/>
                        <a:latin typeface="Calibri"/>
                        <a:ea typeface="Calibri"/>
                        <a:cs typeface="Times New Roman"/>
                      </a:endParaRPr>
                    </a:p>
                  </a:txBody>
                  <a:tcPr marL="65056" marR="65056" marT="0" marB="0"/>
                </a:tc>
                <a:tc>
                  <a:txBody>
                    <a:bodyPr/>
                    <a:lstStyle/>
                    <a:p>
                      <a:pPr>
                        <a:lnSpc>
                          <a:spcPct val="115000"/>
                        </a:lnSpc>
                        <a:spcAft>
                          <a:spcPts val="0"/>
                        </a:spcAft>
                      </a:pPr>
                      <a:r>
                        <a:rPr lang="ru-RU" sz="1100" dirty="0">
                          <a:effectLst/>
                        </a:rPr>
                        <a:t>8-20.Приморский край </a:t>
                      </a:r>
                      <a:r>
                        <a:rPr lang="ru-RU" sz="1100" dirty="0" smtClean="0">
                          <a:effectLst/>
                        </a:rPr>
                        <a:t>– 15 (29)</a:t>
                      </a:r>
                      <a:endParaRPr lang="ru-RU" sz="1100" dirty="0">
                        <a:effectLst/>
                        <a:latin typeface="Calibri"/>
                        <a:ea typeface="Calibri"/>
                        <a:cs typeface="Times New Roman"/>
                      </a:endParaRPr>
                    </a:p>
                  </a:txBody>
                  <a:tcPr marL="65056" marR="65056" marT="0" marB="0"/>
                </a:tc>
              </a:tr>
              <a:tr h="365760">
                <a:tc>
                  <a:txBody>
                    <a:bodyPr/>
                    <a:lstStyle/>
                    <a:p>
                      <a:pPr>
                        <a:lnSpc>
                          <a:spcPct val="115000"/>
                        </a:lnSpc>
                        <a:spcAft>
                          <a:spcPts val="0"/>
                        </a:spcAft>
                      </a:pPr>
                      <a:r>
                        <a:rPr lang="ru-RU" sz="1100" dirty="0">
                          <a:effectLst/>
                        </a:rPr>
                        <a:t>5.Татарстан – 65.019</a:t>
                      </a:r>
                      <a:endParaRPr lang="ru-RU" sz="1100" dirty="0">
                        <a:effectLst/>
                        <a:latin typeface="Calibri"/>
                        <a:ea typeface="Calibri"/>
                        <a:cs typeface="Times New Roman"/>
                      </a:endParaRPr>
                    </a:p>
                  </a:txBody>
                  <a:tcPr marL="65056" marR="65056" marT="0" marB="0"/>
                </a:tc>
                <a:tc>
                  <a:txBody>
                    <a:bodyPr/>
                    <a:lstStyle/>
                    <a:p>
                      <a:pPr>
                        <a:lnSpc>
                          <a:spcPct val="115000"/>
                        </a:lnSpc>
                        <a:spcAft>
                          <a:spcPts val="0"/>
                        </a:spcAft>
                      </a:pPr>
                      <a:r>
                        <a:rPr lang="ru-RU" sz="1100" dirty="0">
                          <a:effectLst/>
                        </a:rPr>
                        <a:t>5.ЯНАО - 13</a:t>
                      </a:r>
                      <a:endParaRPr lang="ru-RU" sz="1100" dirty="0">
                        <a:effectLst/>
                        <a:latin typeface="Calibri"/>
                        <a:ea typeface="Calibri"/>
                        <a:cs typeface="Times New Roman"/>
                      </a:endParaRPr>
                    </a:p>
                  </a:txBody>
                  <a:tcPr marL="65056" marR="65056" marT="0" marB="0"/>
                </a:tc>
                <a:tc>
                  <a:txBody>
                    <a:bodyPr/>
                    <a:lstStyle/>
                    <a:p>
                      <a:pPr>
                        <a:lnSpc>
                          <a:spcPct val="115000"/>
                        </a:lnSpc>
                        <a:spcAft>
                          <a:spcPts val="0"/>
                        </a:spcAft>
                      </a:pPr>
                      <a:r>
                        <a:rPr lang="ru-RU" sz="1100">
                          <a:effectLst/>
                        </a:rPr>
                        <a:t>2-7.Ленинградская обл.- 16 (12)</a:t>
                      </a:r>
                      <a:endParaRPr lang="ru-RU" sz="1100">
                        <a:effectLst/>
                        <a:latin typeface="Calibri"/>
                        <a:ea typeface="Calibri"/>
                        <a:cs typeface="Times New Roman"/>
                      </a:endParaRPr>
                    </a:p>
                  </a:txBody>
                  <a:tcPr marL="65056" marR="65056" marT="0" marB="0"/>
                </a:tc>
                <a:tc>
                  <a:txBody>
                    <a:bodyPr/>
                    <a:lstStyle/>
                    <a:p>
                      <a:pPr>
                        <a:lnSpc>
                          <a:spcPct val="115000"/>
                        </a:lnSpc>
                        <a:spcAft>
                          <a:spcPts val="0"/>
                        </a:spcAft>
                      </a:pPr>
                      <a:r>
                        <a:rPr lang="ru-RU" sz="1100" dirty="0">
                          <a:effectLst/>
                        </a:rPr>
                        <a:t>8-20.Ставропольский край </a:t>
                      </a:r>
                      <a:r>
                        <a:rPr lang="ru-RU" sz="1100" dirty="0" smtClean="0">
                          <a:effectLst/>
                        </a:rPr>
                        <a:t>– 15 (37)</a:t>
                      </a:r>
                      <a:endParaRPr lang="ru-RU" sz="1100" dirty="0">
                        <a:effectLst/>
                        <a:latin typeface="Calibri"/>
                        <a:ea typeface="Calibri"/>
                        <a:cs typeface="Times New Roman"/>
                      </a:endParaRPr>
                    </a:p>
                  </a:txBody>
                  <a:tcPr marL="65056" marR="65056" marT="0" marB="0"/>
                </a:tc>
              </a:tr>
              <a:tr h="365760">
                <a:tc>
                  <a:txBody>
                    <a:bodyPr/>
                    <a:lstStyle/>
                    <a:p>
                      <a:pPr>
                        <a:lnSpc>
                          <a:spcPct val="115000"/>
                        </a:lnSpc>
                        <a:spcAft>
                          <a:spcPts val="0"/>
                        </a:spcAft>
                      </a:pPr>
                      <a:r>
                        <a:rPr lang="ru-RU" sz="1100" dirty="0">
                          <a:effectLst/>
                        </a:rPr>
                        <a:t>6.ЯНАО – 64.434</a:t>
                      </a:r>
                      <a:endParaRPr lang="ru-RU" sz="1100" dirty="0">
                        <a:effectLst/>
                        <a:latin typeface="Calibri"/>
                        <a:ea typeface="Calibri"/>
                        <a:cs typeface="Times New Roman"/>
                      </a:endParaRPr>
                    </a:p>
                  </a:txBody>
                  <a:tcPr marL="65056" marR="65056" marT="0" marB="0"/>
                </a:tc>
                <a:tc>
                  <a:txBody>
                    <a:bodyPr/>
                    <a:lstStyle/>
                    <a:p>
                      <a:pPr>
                        <a:lnSpc>
                          <a:spcPct val="115000"/>
                        </a:lnSpc>
                        <a:spcAft>
                          <a:spcPts val="0"/>
                        </a:spcAft>
                      </a:pPr>
                      <a:r>
                        <a:rPr lang="ru-RU" sz="1100" dirty="0">
                          <a:effectLst/>
                        </a:rPr>
                        <a:t>6.Башкортостан - 43</a:t>
                      </a:r>
                      <a:endParaRPr lang="ru-RU" sz="1100" dirty="0">
                        <a:effectLst/>
                        <a:latin typeface="Calibri"/>
                        <a:ea typeface="Calibri"/>
                        <a:cs typeface="Times New Roman"/>
                      </a:endParaRPr>
                    </a:p>
                  </a:txBody>
                  <a:tcPr marL="65056" marR="65056" marT="0" marB="0"/>
                </a:tc>
                <a:tc>
                  <a:txBody>
                    <a:bodyPr/>
                    <a:lstStyle/>
                    <a:p>
                      <a:pPr>
                        <a:lnSpc>
                          <a:spcPct val="115000"/>
                        </a:lnSpc>
                        <a:spcAft>
                          <a:spcPts val="0"/>
                        </a:spcAft>
                      </a:pPr>
                      <a:r>
                        <a:rPr lang="ru-RU" sz="1100">
                          <a:effectLst/>
                        </a:rPr>
                        <a:t>2-7.Калининградская обл. – 16 (44)</a:t>
                      </a:r>
                      <a:endParaRPr lang="ru-RU" sz="1100">
                        <a:effectLst/>
                        <a:latin typeface="Calibri"/>
                        <a:ea typeface="Calibri"/>
                        <a:cs typeface="Times New Roman"/>
                      </a:endParaRPr>
                    </a:p>
                  </a:txBody>
                  <a:tcPr marL="65056" marR="65056" marT="0" marB="0"/>
                </a:tc>
                <a:tc>
                  <a:txBody>
                    <a:bodyPr/>
                    <a:lstStyle/>
                    <a:p>
                      <a:pPr>
                        <a:lnSpc>
                          <a:spcPct val="115000"/>
                        </a:lnSpc>
                        <a:spcAft>
                          <a:spcPts val="0"/>
                        </a:spcAft>
                      </a:pPr>
                      <a:r>
                        <a:rPr lang="ru-RU" sz="1100" dirty="0">
                          <a:effectLst/>
                        </a:rPr>
                        <a:t>8-20.Вологодская обл. </a:t>
                      </a:r>
                      <a:r>
                        <a:rPr lang="ru-RU" sz="1100" dirty="0" smtClean="0">
                          <a:effectLst/>
                        </a:rPr>
                        <a:t>– 15 (36)</a:t>
                      </a:r>
                      <a:endParaRPr lang="ru-RU" sz="1100" dirty="0">
                        <a:effectLst/>
                        <a:latin typeface="Calibri"/>
                        <a:ea typeface="Calibri"/>
                        <a:cs typeface="Times New Roman"/>
                      </a:endParaRPr>
                    </a:p>
                  </a:txBody>
                  <a:tcPr marL="65056" marR="65056" marT="0" marB="0"/>
                </a:tc>
              </a:tr>
              <a:tr h="365760">
                <a:tc>
                  <a:txBody>
                    <a:bodyPr/>
                    <a:lstStyle/>
                    <a:p>
                      <a:pPr>
                        <a:lnSpc>
                          <a:spcPct val="115000"/>
                        </a:lnSpc>
                        <a:spcAft>
                          <a:spcPts val="0"/>
                        </a:spcAft>
                      </a:pPr>
                      <a:r>
                        <a:rPr lang="ru-RU" sz="1100" dirty="0">
                          <a:effectLst/>
                        </a:rPr>
                        <a:t>7.Тюменская обл. – 63.628</a:t>
                      </a:r>
                      <a:endParaRPr lang="ru-RU" sz="1100" dirty="0">
                        <a:effectLst/>
                        <a:latin typeface="Calibri"/>
                        <a:ea typeface="Calibri"/>
                        <a:cs typeface="Times New Roman"/>
                      </a:endParaRPr>
                    </a:p>
                  </a:txBody>
                  <a:tcPr marL="65056" marR="65056" marT="0" marB="0"/>
                </a:tc>
                <a:tc>
                  <a:txBody>
                    <a:bodyPr/>
                    <a:lstStyle/>
                    <a:p>
                      <a:pPr>
                        <a:lnSpc>
                          <a:spcPct val="115000"/>
                        </a:lnSpc>
                        <a:spcAft>
                          <a:spcPts val="0"/>
                        </a:spcAft>
                      </a:pPr>
                      <a:r>
                        <a:rPr lang="ru-RU" sz="1100" dirty="0">
                          <a:effectLst/>
                        </a:rPr>
                        <a:t>7.Москва - 49</a:t>
                      </a:r>
                      <a:endParaRPr lang="ru-RU" sz="1100" dirty="0">
                        <a:effectLst/>
                        <a:latin typeface="Calibri"/>
                        <a:ea typeface="Calibri"/>
                        <a:cs typeface="Times New Roman"/>
                      </a:endParaRPr>
                    </a:p>
                  </a:txBody>
                  <a:tcPr marL="65056" marR="65056" marT="0" marB="0"/>
                </a:tc>
                <a:tc>
                  <a:txBody>
                    <a:bodyPr/>
                    <a:lstStyle/>
                    <a:p>
                      <a:pPr>
                        <a:lnSpc>
                          <a:spcPct val="115000"/>
                        </a:lnSpc>
                        <a:spcAft>
                          <a:spcPts val="0"/>
                        </a:spcAft>
                      </a:pPr>
                      <a:r>
                        <a:rPr lang="ru-RU" sz="1100" dirty="0">
                          <a:effectLst/>
                        </a:rPr>
                        <a:t>2-7.Новосибирская обл. </a:t>
                      </a:r>
                      <a:r>
                        <a:rPr lang="ru-RU" sz="1100" dirty="0" smtClean="0">
                          <a:effectLst/>
                        </a:rPr>
                        <a:t>– 16  (26)</a:t>
                      </a:r>
                      <a:endParaRPr lang="ru-RU" sz="1100" dirty="0">
                        <a:effectLst/>
                        <a:latin typeface="Calibri"/>
                        <a:ea typeface="Calibri"/>
                        <a:cs typeface="Times New Roman"/>
                      </a:endParaRPr>
                    </a:p>
                  </a:txBody>
                  <a:tcPr marL="65056" marR="65056" marT="0" marB="0"/>
                </a:tc>
                <a:tc>
                  <a:txBody>
                    <a:bodyPr/>
                    <a:lstStyle/>
                    <a:p>
                      <a:pPr>
                        <a:lnSpc>
                          <a:spcPct val="115000"/>
                        </a:lnSpc>
                        <a:spcAft>
                          <a:spcPts val="0"/>
                        </a:spcAft>
                      </a:pPr>
                      <a:r>
                        <a:rPr lang="ru-RU" sz="1100" dirty="0">
                          <a:effectLst/>
                        </a:rPr>
                        <a:t>8-20.Красноярский край </a:t>
                      </a:r>
                      <a:r>
                        <a:rPr lang="ru-RU" sz="1100" dirty="0" smtClean="0">
                          <a:effectLst/>
                        </a:rPr>
                        <a:t>– 15 (16)</a:t>
                      </a:r>
                      <a:endParaRPr lang="ru-RU" sz="1100" dirty="0">
                        <a:effectLst/>
                        <a:latin typeface="Calibri"/>
                        <a:ea typeface="Calibri"/>
                        <a:cs typeface="Times New Roman"/>
                      </a:endParaRPr>
                    </a:p>
                  </a:txBody>
                  <a:tcPr marL="65056" marR="65056" marT="0" marB="0"/>
                </a:tc>
              </a:tr>
              <a:tr h="365760">
                <a:tc>
                  <a:txBody>
                    <a:bodyPr/>
                    <a:lstStyle/>
                    <a:p>
                      <a:pPr>
                        <a:lnSpc>
                          <a:spcPct val="115000"/>
                        </a:lnSpc>
                        <a:spcAft>
                          <a:spcPts val="0"/>
                        </a:spcAft>
                      </a:pPr>
                      <a:r>
                        <a:rPr lang="ru-RU" sz="1100" dirty="0">
                          <a:effectLst/>
                        </a:rPr>
                        <a:t>8.Сахалинская обл. – 62.509 (11)</a:t>
                      </a:r>
                      <a:endParaRPr lang="ru-RU" sz="1100" dirty="0">
                        <a:effectLst/>
                        <a:latin typeface="Calibri"/>
                        <a:ea typeface="Calibri"/>
                        <a:cs typeface="Times New Roman"/>
                      </a:endParaRPr>
                    </a:p>
                  </a:txBody>
                  <a:tcPr marL="65056" marR="65056" marT="0" marB="0"/>
                </a:tc>
                <a:tc>
                  <a:txBody>
                    <a:bodyPr/>
                    <a:lstStyle/>
                    <a:p>
                      <a:pPr>
                        <a:lnSpc>
                          <a:spcPct val="115000"/>
                        </a:lnSpc>
                        <a:spcAft>
                          <a:spcPts val="0"/>
                        </a:spcAft>
                      </a:pPr>
                      <a:r>
                        <a:rPr lang="ru-RU" sz="1100" dirty="0">
                          <a:effectLst/>
                        </a:rPr>
                        <a:t>8.Ленинградская обл. (12) - 54</a:t>
                      </a:r>
                      <a:endParaRPr lang="ru-RU" sz="1100" dirty="0">
                        <a:effectLst/>
                        <a:latin typeface="Calibri"/>
                        <a:ea typeface="Calibri"/>
                        <a:cs typeface="Times New Roman"/>
                      </a:endParaRPr>
                    </a:p>
                  </a:txBody>
                  <a:tcPr marL="65056" marR="65056" marT="0" marB="0"/>
                </a:tc>
                <a:tc>
                  <a:txBody>
                    <a:bodyPr/>
                    <a:lstStyle/>
                    <a:p>
                      <a:pPr>
                        <a:lnSpc>
                          <a:spcPct val="115000"/>
                        </a:lnSpc>
                        <a:spcAft>
                          <a:spcPts val="0"/>
                        </a:spcAft>
                      </a:pPr>
                      <a:r>
                        <a:rPr lang="ru-RU" sz="1100" dirty="0">
                          <a:effectLst/>
                        </a:rPr>
                        <a:t>8-20.Хабаровский край </a:t>
                      </a:r>
                      <a:r>
                        <a:rPr lang="ru-RU" sz="1100" dirty="0" smtClean="0">
                          <a:effectLst/>
                        </a:rPr>
                        <a:t>– 15 (40)</a:t>
                      </a:r>
                      <a:endParaRPr lang="ru-RU" sz="1100" dirty="0">
                        <a:effectLst/>
                        <a:latin typeface="Calibri"/>
                        <a:ea typeface="Calibri"/>
                        <a:cs typeface="Times New Roman"/>
                      </a:endParaRPr>
                    </a:p>
                  </a:txBody>
                  <a:tcPr marL="65056" marR="65056" marT="0" marB="0"/>
                </a:tc>
                <a:tc>
                  <a:txBody>
                    <a:bodyPr/>
                    <a:lstStyle/>
                    <a:p>
                      <a:pPr>
                        <a:lnSpc>
                          <a:spcPct val="115000"/>
                        </a:lnSpc>
                        <a:spcAft>
                          <a:spcPts val="0"/>
                        </a:spcAft>
                      </a:pPr>
                      <a:r>
                        <a:rPr lang="ru-RU" sz="1100" dirty="0">
                          <a:effectLst/>
                        </a:rPr>
                        <a:t>8-20.Воронежская обл. </a:t>
                      </a:r>
                      <a:r>
                        <a:rPr lang="ru-RU" sz="1100" dirty="0" smtClean="0">
                          <a:effectLst/>
                        </a:rPr>
                        <a:t>– 15 (24)</a:t>
                      </a:r>
                      <a:endParaRPr lang="ru-RU" sz="1100" dirty="0">
                        <a:effectLst/>
                        <a:latin typeface="Calibri"/>
                        <a:ea typeface="Calibri"/>
                        <a:cs typeface="Times New Roman"/>
                      </a:endParaRPr>
                    </a:p>
                  </a:txBody>
                  <a:tcPr marL="65056" marR="65056" marT="0" marB="0"/>
                </a:tc>
              </a:tr>
              <a:tr h="365760">
                <a:tc>
                  <a:txBody>
                    <a:bodyPr/>
                    <a:lstStyle/>
                    <a:p>
                      <a:pPr>
                        <a:lnSpc>
                          <a:spcPct val="115000"/>
                        </a:lnSpc>
                        <a:spcAft>
                          <a:spcPts val="0"/>
                        </a:spcAft>
                      </a:pPr>
                      <a:r>
                        <a:rPr lang="ru-RU" sz="1100" dirty="0">
                          <a:effectLst/>
                        </a:rPr>
                        <a:t>9.Самарская обл. – 59.746</a:t>
                      </a:r>
                      <a:endParaRPr lang="ru-RU" sz="1100" dirty="0">
                        <a:effectLst/>
                        <a:latin typeface="Calibri"/>
                        <a:ea typeface="Calibri"/>
                        <a:cs typeface="Times New Roman"/>
                      </a:endParaRPr>
                    </a:p>
                  </a:txBody>
                  <a:tcPr marL="65056" marR="65056" marT="0" marB="0"/>
                </a:tc>
                <a:tc>
                  <a:txBody>
                    <a:bodyPr/>
                    <a:lstStyle/>
                    <a:p>
                      <a:pPr>
                        <a:lnSpc>
                          <a:spcPct val="115000"/>
                        </a:lnSpc>
                        <a:spcAft>
                          <a:spcPts val="0"/>
                        </a:spcAft>
                      </a:pPr>
                      <a:r>
                        <a:rPr lang="ru-RU" sz="1100" dirty="0">
                          <a:effectLst/>
                        </a:rPr>
                        <a:t>9.Воронежская обл. (24) - 63</a:t>
                      </a:r>
                      <a:endParaRPr lang="ru-RU" sz="1100" dirty="0">
                        <a:effectLst/>
                        <a:latin typeface="Calibri"/>
                        <a:ea typeface="Calibri"/>
                        <a:cs typeface="Times New Roman"/>
                      </a:endParaRPr>
                    </a:p>
                  </a:txBody>
                  <a:tcPr marL="65056" marR="65056" marT="0" marB="0"/>
                </a:tc>
                <a:tc>
                  <a:txBody>
                    <a:bodyPr/>
                    <a:lstStyle/>
                    <a:p>
                      <a:pPr>
                        <a:lnSpc>
                          <a:spcPct val="115000"/>
                        </a:lnSpc>
                        <a:spcAft>
                          <a:spcPts val="0"/>
                        </a:spcAft>
                      </a:pPr>
                      <a:r>
                        <a:rPr lang="ru-RU" sz="1100" dirty="0">
                          <a:effectLst/>
                        </a:rPr>
                        <a:t>8-20.Саха-Якутия </a:t>
                      </a:r>
                      <a:r>
                        <a:rPr lang="ru-RU" sz="1100" dirty="0" smtClean="0">
                          <a:effectLst/>
                        </a:rPr>
                        <a:t>– 15 (20)</a:t>
                      </a:r>
                      <a:endParaRPr lang="ru-RU" sz="1100" dirty="0">
                        <a:effectLst/>
                        <a:latin typeface="Calibri"/>
                        <a:ea typeface="Calibri"/>
                        <a:cs typeface="Times New Roman"/>
                      </a:endParaRPr>
                    </a:p>
                  </a:txBody>
                  <a:tcPr marL="65056" marR="65056" marT="0" marB="0"/>
                </a:tc>
                <a:tc>
                  <a:txBody>
                    <a:bodyPr/>
                    <a:lstStyle/>
                    <a:p>
                      <a:pPr>
                        <a:lnSpc>
                          <a:spcPct val="115000"/>
                        </a:lnSpc>
                        <a:spcAft>
                          <a:spcPts val="0"/>
                        </a:spcAft>
                      </a:pPr>
                      <a:r>
                        <a:rPr lang="ru-RU" sz="1100" dirty="0">
                          <a:effectLst/>
                        </a:rPr>
                        <a:t>8-20.Ярославская обл. </a:t>
                      </a:r>
                      <a:r>
                        <a:rPr lang="ru-RU" sz="1100" dirty="0" smtClean="0">
                          <a:effectLst/>
                        </a:rPr>
                        <a:t>– 15 (33)</a:t>
                      </a:r>
                      <a:endParaRPr lang="ru-RU" sz="1100" dirty="0">
                        <a:effectLst/>
                        <a:latin typeface="Calibri"/>
                        <a:ea typeface="Calibri"/>
                        <a:cs typeface="Times New Roman"/>
                      </a:endParaRPr>
                    </a:p>
                  </a:txBody>
                  <a:tcPr marL="65056" marR="65056" marT="0" marB="0"/>
                </a:tc>
              </a:tr>
              <a:tr h="365760">
                <a:tc>
                  <a:txBody>
                    <a:bodyPr/>
                    <a:lstStyle/>
                    <a:p>
                      <a:pPr>
                        <a:lnSpc>
                          <a:spcPct val="115000"/>
                        </a:lnSpc>
                        <a:spcAft>
                          <a:spcPts val="0"/>
                        </a:spcAft>
                      </a:pPr>
                      <a:r>
                        <a:rPr lang="ru-RU" sz="1100" dirty="0">
                          <a:effectLst/>
                        </a:rPr>
                        <a:t>10.Башкорстостан – 59.744</a:t>
                      </a:r>
                      <a:endParaRPr lang="ru-RU" sz="1100" dirty="0">
                        <a:effectLst/>
                        <a:latin typeface="Calibri"/>
                        <a:ea typeface="Calibri"/>
                        <a:cs typeface="Times New Roman"/>
                      </a:endParaRPr>
                    </a:p>
                  </a:txBody>
                  <a:tcPr marL="65056" marR="65056" marT="0" marB="0"/>
                </a:tc>
                <a:tc>
                  <a:txBody>
                    <a:bodyPr/>
                    <a:lstStyle/>
                    <a:p>
                      <a:pPr>
                        <a:lnSpc>
                          <a:spcPct val="115000"/>
                        </a:lnSpc>
                        <a:spcAft>
                          <a:spcPts val="0"/>
                        </a:spcAft>
                      </a:pPr>
                      <a:r>
                        <a:rPr lang="ru-RU" sz="1100" dirty="0">
                          <a:effectLst/>
                        </a:rPr>
                        <a:t>10.Ростовская обл. (22) - 67</a:t>
                      </a:r>
                      <a:endParaRPr lang="ru-RU" sz="1100" dirty="0">
                        <a:effectLst/>
                        <a:latin typeface="Calibri"/>
                        <a:ea typeface="Calibri"/>
                        <a:cs typeface="Times New Roman"/>
                      </a:endParaRPr>
                    </a:p>
                  </a:txBody>
                  <a:tcPr marL="65056" marR="65056" marT="0" marB="0"/>
                </a:tc>
                <a:tc>
                  <a:txBody>
                    <a:bodyPr/>
                    <a:lstStyle/>
                    <a:p>
                      <a:pPr>
                        <a:lnSpc>
                          <a:spcPct val="115000"/>
                        </a:lnSpc>
                        <a:spcAft>
                          <a:spcPts val="0"/>
                        </a:spcAft>
                      </a:pPr>
                      <a:r>
                        <a:rPr lang="ru-RU" sz="1100" dirty="0">
                          <a:effectLst/>
                        </a:rPr>
                        <a:t>8-20. СПБ - 15</a:t>
                      </a:r>
                      <a:endParaRPr lang="ru-RU" sz="1100" dirty="0">
                        <a:effectLst/>
                        <a:latin typeface="Calibri"/>
                        <a:ea typeface="Calibri"/>
                        <a:cs typeface="Times New Roman"/>
                      </a:endParaRPr>
                    </a:p>
                  </a:txBody>
                  <a:tcPr marL="65056" marR="65056" marT="0" marB="0"/>
                </a:tc>
                <a:tc>
                  <a:txBody>
                    <a:bodyPr/>
                    <a:lstStyle/>
                    <a:p>
                      <a:pPr>
                        <a:lnSpc>
                          <a:spcPct val="115000"/>
                        </a:lnSpc>
                        <a:spcAft>
                          <a:spcPts val="0"/>
                        </a:spcAft>
                      </a:pPr>
                      <a:r>
                        <a:rPr lang="ru-RU" sz="1100" dirty="0">
                          <a:effectLst/>
                        </a:rPr>
                        <a:t>8-20.Забайкальский край </a:t>
                      </a:r>
                      <a:r>
                        <a:rPr lang="ru-RU" sz="1100" dirty="0" smtClean="0">
                          <a:effectLst/>
                        </a:rPr>
                        <a:t>– 15(67)</a:t>
                      </a:r>
                      <a:endParaRPr lang="ru-RU" sz="1100" dirty="0">
                        <a:effectLst/>
                        <a:latin typeface="Calibri"/>
                        <a:ea typeface="Calibri"/>
                        <a:cs typeface="Times New Roman"/>
                      </a:endParaRPr>
                    </a:p>
                  </a:txBody>
                  <a:tcPr marL="65056" marR="65056" marT="0" marB="0"/>
                </a:tc>
              </a:tr>
            </a:tbl>
          </a:graphicData>
        </a:graphic>
      </p:graphicFrame>
      <p:sp>
        <p:nvSpPr>
          <p:cNvPr id="3" name="Заголовок 2"/>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normAutofit fontScale="90000"/>
          </a:bodyPr>
          <a:lstStyle/>
          <a:p>
            <a:pPr algn="ctr"/>
            <a:r>
              <a:rPr lang="ru-RU" sz="4000" dirty="0" smtClean="0"/>
              <a:t>Социально-экономический статус  и политический дизайн региона</a:t>
            </a:r>
            <a:endParaRPr lang="ru-RU" sz="4000" dirty="0"/>
          </a:p>
        </p:txBody>
      </p:sp>
    </p:spTree>
    <p:extLst>
      <p:ext uri="{BB962C8B-B14F-4D97-AF65-F5344CB8AC3E}">
        <p14:creationId xmlns:p14="http://schemas.microsoft.com/office/powerpoint/2010/main" val="41784247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solidFill>
            <a:schemeClr val="accent1">
              <a:lumMod val="50000"/>
            </a:schemeClr>
          </a:solidFill>
        </p:spPr>
        <p:txBody>
          <a:bodyPr>
            <a:normAutofit lnSpcReduction="10000"/>
          </a:bodyPr>
          <a:lstStyle/>
          <a:p>
            <a:pPr marL="0" indent="0">
              <a:buNone/>
            </a:pPr>
            <a:r>
              <a:rPr lang="ru-RU" dirty="0" err="1" smtClean="0"/>
              <a:t>Н.Д.Козлов</a:t>
            </a:r>
            <a:r>
              <a:rPr lang="ru-RU" dirty="0" smtClean="0"/>
              <a:t>. Политические культуры регионов России: уравнение со многими неизвестными. 2008</a:t>
            </a:r>
          </a:p>
          <a:p>
            <a:pPr marL="0" indent="0">
              <a:buNone/>
            </a:pPr>
            <a:r>
              <a:rPr lang="en-US" dirty="0"/>
              <a:t>http://</a:t>
            </a:r>
            <a:r>
              <a:rPr lang="en-US" dirty="0" smtClean="0"/>
              <a:t>www.civisbook.ru/files/File/Kozlov_2008_4.pdf</a:t>
            </a:r>
            <a:endParaRPr lang="en-US" dirty="0"/>
          </a:p>
          <a:p>
            <a:pPr marL="0" indent="0">
              <a:buNone/>
            </a:pPr>
            <a:endParaRPr lang="ru-RU" dirty="0" smtClean="0"/>
          </a:p>
          <a:p>
            <a:pPr marL="0" indent="0">
              <a:buNone/>
            </a:pPr>
            <a:r>
              <a:rPr lang="ru-RU" dirty="0" smtClean="0">
                <a:solidFill>
                  <a:schemeClr val="tx2">
                    <a:lumMod val="75000"/>
                  </a:schemeClr>
                </a:solidFill>
              </a:rPr>
              <a:t>1) </a:t>
            </a:r>
            <a:r>
              <a:rPr lang="ru-RU" dirty="0" err="1" smtClean="0">
                <a:solidFill>
                  <a:schemeClr val="tx2">
                    <a:lumMod val="75000"/>
                  </a:schemeClr>
                </a:solidFill>
              </a:rPr>
              <a:t>модернизированность</a:t>
            </a:r>
            <a:r>
              <a:rPr lang="ru-RU" dirty="0" smtClean="0">
                <a:solidFill>
                  <a:schemeClr val="tx2">
                    <a:lumMod val="75000"/>
                  </a:schemeClr>
                </a:solidFill>
              </a:rPr>
              <a:t>/традиционность</a:t>
            </a:r>
            <a:r>
              <a:rPr lang="ru-RU" dirty="0">
                <a:solidFill>
                  <a:schemeClr val="tx2">
                    <a:lumMod val="75000"/>
                  </a:schemeClr>
                </a:solidFill>
              </a:rPr>
              <a:t>; </a:t>
            </a:r>
            <a:endParaRPr lang="ru-RU" dirty="0" smtClean="0">
              <a:solidFill>
                <a:schemeClr val="tx2">
                  <a:lumMod val="75000"/>
                </a:schemeClr>
              </a:solidFill>
            </a:endParaRPr>
          </a:p>
          <a:p>
            <a:pPr marL="0" indent="0">
              <a:buNone/>
            </a:pPr>
            <a:r>
              <a:rPr lang="ru-RU" dirty="0" smtClean="0">
                <a:solidFill>
                  <a:schemeClr val="tx2">
                    <a:lumMod val="75000"/>
                  </a:schemeClr>
                </a:solidFill>
              </a:rPr>
              <a:t>2</a:t>
            </a:r>
            <a:r>
              <a:rPr lang="ru-RU" dirty="0">
                <a:solidFill>
                  <a:schemeClr val="tx2">
                    <a:lumMod val="75000"/>
                  </a:schemeClr>
                </a:solidFill>
              </a:rPr>
              <a:t>) нигилизм/доверие; </a:t>
            </a:r>
          </a:p>
          <a:p>
            <a:pPr marL="0" indent="0">
              <a:buNone/>
            </a:pPr>
            <a:r>
              <a:rPr lang="ru-RU" dirty="0">
                <a:solidFill>
                  <a:schemeClr val="tx2">
                    <a:lumMod val="75000"/>
                  </a:schemeClr>
                </a:solidFill>
              </a:rPr>
              <a:t>3) морализм/меркантилизм</a:t>
            </a:r>
            <a:r>
              <a:rPr lang="ru-RU" dirty="0" smtClean="0">
                <a:solidFill>
                  <a:schemeClr val="tx2">
                    <a:lumMod val="75000"/>
                  </a:schemeClr>
                </a:solidFill>
              </a:rPr>
              <a:t>;</a:t>
            </a:r>
          </a:p>
          <a:p>
            <a:pPr marL="0" indent="0">
              <a:buNone/>
            </a:pPr>
            <a:r>
              <a:rPr lang="ru-RU" dirty="0" smtClean="0">
                <a:solidFill>
                  <a:schemeClr val="tx2">
                    <a:lumMod val="75000"/>
                  </a:schemeClr>
                </a:solidFill>
              </a:rPr>
              <a:t> </a:t>
            </a:r>
            <a:r>
              <a:rPr lang="ru-RU" dirty="0">
                <a:solidFill>
                  <a:schemeClr val="tx2">
                    <a:lumMod val="75000"/>
                  </a:schemeClr>
                </a:solidFill>
              </a:rPr>
              <a:t>4) активность/пассивность (патернализм); </a:t>
            </a:r>
            <a:endParaRPr lang="ru-RU" dirty="0" smtClean="0">
              <a:solidFill>
                <a:schemeClr val="tx2">
                  <a:lumMod val="75000"/>
                </a:schemeClr>
              </a:solidFill>
            </a:endParaRPr>
          </a:p>
          <a:p>
            <a:pPr marL="0" indent="0">
              <a:buNone/>
            </a:pPr>
            <a:r>
              <a:rPr lang="ru-RU" dirty="0" smtClean="0">
                <a:solidFill>
                  <a:schemeClr val="tx2">
                    <a:lumMod val="75000"/>
                  </a:schemeClr>
                </a:solidFill>
              </a:rPr>
              <a:t>5</a:t>
            </a:r>
            <a:r>
              <a:rPr lang="ru-RU" dirty="0">
                <a:solidFill>
                  <a:schemeClr val="tx2">
                    <a:lumMod val="75000"/>
                  </a:schemeClr>
                </a:solidFill>
              </a:rPr>
              <a:t>) </a:t>
            </a:r>
            <a:r>
              <a:rPr lang="ru-RU" dirty="0" err="1" smtClean="0">
                <a:solidFill>
                  <a:schemeClr val="tx2">
                    <a:lumMod val="75000"/>
                  </a:schemeClr>
                </a:solidFill>
              </a:rPr>
              <a:t>протестность</a:t>
            </a:r>
            <a:r>
              <a:rPr lang="ru-RU" dirty="0" smtClean="0">
                <a:solidFill>
                  <a:schemeClr val="tx2">
                    <a:lumMod val="75000"/>
                  </a:schemeClr>
                </a:solidFill>
              </a:rPr>
              <a:t>/конформизм</a:t>
            </a:r>
            <a:r>
              <a:rPr lang="ru-RU" dirty="0">
                <a:solidFill>
                  <a:schemeClr val="tx2">
                    <a:lumMod val="75000"/>
                  </a:schemeClr>
                </a:solidFill>
              </a:rPr>
              <a:t>; </a:t>
            </a:r>
            <a:endParaRPr lang="ru-RU" dirty="0" smtClean="0">
              <a:solidFill>
                <a:schemeClr val="tx2">
                  <a:lumMod val="75000"/>
                </a:schemeClr>
              </a:solidFill>
            </a:endParaRPr>
          </a:p>
          <a:p>
            <a:pPr marL="0" indent="0">
              <a:buNone/>
            </a:pPr>
            <a:r>
              <a:rPr lang="ru-RU" dirty="0" smtClean="0">
                <a:solidFill>
                  <a:schemeClr val="tx2">
                    <a:lumMod val="75000"/>
                  </a:schemeClr>
                </a:solidFill>
              </a:rPr>
              <a:t>6</a:t>
            </a:r>
            <a:r>
              <a:rPr lang="ru-RU" dirty="0">
                <a:solidFill>
                  <a:schemeClr val="tx2">
                    <a:lumMod val="75000"/>
                  </a:schemeClr>
                </a:solidFill>
              </a:rPr>
              <a:t>) наличие/отсутствие исламского фактора. </a:t>
            </a:r>
          </a:p>
          <a:p>
            <a:endParaRPr lang="ru-RU" dirty="0"/>
          </a:p>
        </p:txBody>
      </p:sp>
      <p:sp>
        <p:nvSpPr>
          <p:cNvPr id="3" name="Заголовок 2"/>
          <p:cNvSpPr>
            <a:spLocks noGrp="1"/>
          </p:cNvSpPr>
          <p:nvPr>
            <p:ph type="title"/>
          </p:nvPr>
        </p:nvSpPr>
        <p:spPr>
          <a:solidFill>
            <a:schemeClr val="accent2">
              <a:lumMod val="75000"/>
            </a:schemeClr>
          </a:solidFill>
        </p:spPr>
        <p:txBody>
          <a:bodyPr>
            <a:normAutofit fontScale="90000"/>
          </a:bodyPr>
          <a:lstStyle/>
          <a:p>
            <a:pPr algn="ctr"/>
            <a:r>
              <a:rPr lang="ru-RU" dirty="0" smtClean="0">
                <a:solidFill>
                  <a:schemeClr val="tx2">
                    <a:lumMod val="75000"/>
                  </a:schemeClr>
                </a:solidFill>
              </a:rPr>
              <a:t>Политическая культура российских регионов:</a:t>
            </a:r>
            <a:endParaRPr lang="ru-RU" dirty="0">
              <a:solidFill>
                <a:schemeClr val="tx2">
                  <a:lumMod val="75000"/>
                </a:schemeClr>
              </a:solidFill>
            </a:endParaRPr>
          </a:p>
        </p:txBody>
      </p:sp>
    </p:spTree>
    <p:extLst>
      <p:ext uri="{BB962C8B-B14F-4D97-AF65-F5344CB8AC3E}">
        <p14:creationId xmlns:p14="http://schemas.microsoft.com/office/powerpoint/2010/main" val="26117852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r>
              <a:rPr lang="ru-RU" dirty="0" smtClean="0"/>
              <a:t>«</a:t>
            </a:r>
            <a:r>
              <a:rPr lang="en-US" dirty="0" smtClean="0"/>
              <a:t>If </a:t>
            </a:r>
            <a:r>
              <a:rPr lang="en-US" dirty="0"/>
              <a:t>culture leads to different utility functions, which in turn lead to different measurable economic outcomes, then why should we bother with measuring economic </a:t>
            </a:r>
            <a:r>
              <a:rPr lang="en-US" dirty="0" smtClean="0"/>
              <a:t>outc</a:t>
            </a:r>
            <a:r>
              <a:rPr lang="en-US" dirty="0"/>
              <a:t>o</a:t>
            </a:r>
            <a:r>
              <a:rPr lang="en-US" dirty="0" smtClean="0"/>
              <a:t>mes</a:t>
            </a:r>
            <a:r>
              <a:rPr lang="en-US" dirty="0"/>
              <a:t>? </a:t>
            </a:r>
            <a:endParaRPr lang="en-US" dirty="0" smtClean="0"/>
          </a:p>
          <a:p>
            <a:r>
              <a:rPr lang="en-US" dirty="0"/>
              <a:t>If you tell me that culture is important for economic outcomes, then you’re telling me that utility functions vary across cultures. But if utility functions vary across cultures, then cross-culture comparisons of economic outcomes don’t imply anything about welfare. So aren’t the regressions with culture as an explanatory variable self-defeating, even if they are econometrically sound</a:t>
            </a:r>
            <a:r>
              <a:rPr lang="en-US" dirty="0" smtClean="0"/>
              <a:t>?</a:t>
            </a:r>
            <a:r>
              <a:rPr lang="ru-RU" dirty="0" smtClean="0"/>
              <a:t>»</a:t>
            </a:r>
            <a:endParaRPr lang="ru-RU" dirty="0"/>
          </a:p>
        </p:txBody>
      </p:sp>
      <p:sp>
        <p:nvSpPr>
          <p:cNvPr id="3" name="Заголовок 2"/>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rmAutofit fontScale="90000"/>
          </a:bodyPr>
          <a:lstStyle/>
          <a:p>
            <a:r>
              <a:rPr lang="en-US" dirty="0">
                <a:effectLst/>
              </a:rPr>
              <a:t>Dietz Vollrath, an associate professor of economics at the University of Houston.</a:t>
            </a:r>
            <a:endParaRPr lang="ru-RU" dirty="0"/>
          </a:p>
        </p:txBody>
      </p:sp>
    </p:spTree>
    <p:extLst>
      <p:ext uri="{BB962C8B-B14F-4D97-AF65-F5344CB8AC3E}">
        <p14:creationId xmlns:p14="http://schemas.microsoft.com/office/powerpoint/2010/main" val="1331522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solidFill>
            <a:schemeClr val="accent4">
              <a:lumMod val="75000"/>
            </a:schemeClr>
          </a:solidFill>
        </p:spPr>
        <p:txBody>
          <a:bodyPr/>
          <a:lstStyle/>
          <a:p>
            <a:r>
              <a:rPr lang="ru-RU" dirty="0" smtClean="0"/>
              <a:t>Воздействие властных институтов на бизнес-среду измеряется четырьмя основными глобальными рейтингами.</a:t>
            </a:r>
          </a:p>
          <a:p>
            <a:r>
              <a:rPr lang="ru-RU" dirty="0" smtClean="0"/>
              <a:t>Сами властные институты формируются и функционируют под воздействием политической культуры.</a:t>
            </a:r>
          </a:p>
          <a:p>
            <a:r>
              <a:rPr lang="ru-RU" dirty="0" smtClean="0"/>
              <a:t>Конкретные </a:t>
            </a:r>
            <a:r>
              <a:rPr lang="en-US" dirty="0" smtClean="0"/>
              <a:t>GR</a:t>
            </a:r>
            <a:r>
              <a:rPr lang="ru-RU" dirty="0" smtClean="0"/>
              <a:t>-стратегии должны строиться с учетом кодов и стереотипов соответствующей политической культуры: </a:t>
            </a:r>
            <a:r>
              <a:rPr lang="ru-RU" dirty="0" err="1" smtClean="0"/>
              <a:t>страновой</a:t>
            </a:r>
            <a:r>
              <a:rPr lang="ru-RU" dirty="0" smtClean="0"/>
              <a:t>, региональной или локальной.</a:t>
            </a:r>
            <a:endParaRPr lang="ru-RU" dirty="0"/>
          </a:p>
        </p:txBody>
      </p:sp>
      <p:sp>
        <p:nvSpPr>
          <p:cNvPr id="3" name="Заголовок 2"/>
          <p:cNvSpPr>
            <a:spLocks noGrp="1"/>
          </p:cNvSpPr>
          <p:nvPr>
            <p:ph type="title"/>
          </p:nvPr>
        </p:nvSpPr>
        <p:spPr>
          <a:solidFill>
            <a:srgbClr val="FFFF00"/>
          </a:solidFill>
        </p:spPr>
        <p:txBody>
          <a:bodyPr/>
          <a:lstStyle/>
          <a:p>
            <a:pPr algn="ctr"/>
            <a:r>
              <a:rPr lang="ru-RU" dirty="0" smtClean="0">
                <a:solidFill>
                  <a:schemeClr val="bg2">
                    <a:lumMod val="50000"/>
                  </a:schemeClr>
                </a:solidFill>
              </a:rPr>
              <a:t>Выводы для практики </a:t>
            </a:r>
            <a:r>
              <a:rPr lang="en-US" dirty="0" smtClean="0">
                <a:solidFill>
                  <a:schemeClr val="bg2">
                    <a:lumMod val="50000"/>
                  </a:schemeClr>
                </a:solidFill>
              </a:rPr>
              <a:t>GR</a:t>
            </a:r>
            <a:endParaRPr lang="ru-RU" dirty="0">
              <a:solidFill>
                <a:schemeClr val="bg2">
                  <a:lumMod val="50000"/>
                </a:schemeClr>
              </a:solidFill>
            </a:endParaRPr>
          </a:p>
        </p:txBody>
      </p:sp>
    </p:spTree>
    <p:extLst>
      <p:ext uri="{BB962C8B-B14F-4D97-AF65-F5344CB8AC3E}">
        <p14:creationId xmlns:p14="http://schemas.microsoft.com/office/powerpoint/2010/main" val="5162840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67544" y="188640"/>
            <a:ext cx="8229600" cy="1219200"/>
          </a:xfrm>
        </p:spPr>
        <p:style>
          <a:lnRef idx="2">
            <a:schemeClr val="dk1">
              <a:shade val="50000"/>
            </a:schemeClr>
          </a:lnRef>
          <a:fillRef idx="1">
            <a:schemeClr val="dk1"/>
          </a:fillRef>
          <a:effectRef idx="0">
            <a:schemeClr val="dk1"/>
          </a:effectRef>
          <a:fontRef idx="minor">
            <a:schemeClr val="lt1"/>
          </a:fontRef>
        </p:style>
        <p:txBody>
          <a:bodyPr>
            <a:normAutofit/>
          </a:bodyPr>
          <a:lstStyle/>
          <a:p>
            <a:pPr algn="ctr"/>
            <a:r>
              <a:rPr lang="ru-RU" sz="6000" dirty="0" smtClean="0"/>
              <a:t>Спасибо за внимание!</a:t>
            </a:r>
            <a:endParaRPr lang="ru-RU" sz="6000"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99654" y="1524000"/>
            <a:ext cx="8144691"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7113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916832"/>
            <a:ext cx="8229600" cy="4179168"/>
          </a:xfrm>
        </p:spPr>
        <p:style>
          <a:lnRef idx="1">
            <a:schemeClr val="accent1"/>
          </a:lnRef>
          <a:fillRef idx="2">
            <a:schemeClr val="accent1"/>
          </a:fillRef>
          <a:effectRef idx="1">
            <a:schemeClr val="accent1"/>
          </a:effectRef>
          <a:fontRef idx="minor">
            <a:schemeClr val="dk1"/>
          </a:fontRef>
        </p:style>
        <p:txBody>
          <a:bodyPr>
            <a:noAutofit/>
          </a:bodyPr>
          <a:lstStyle/>
          <a:p>
            <a:r>
              <a:rPr lang="en-US" sz="1100" b="1" dirty="0"/>
              <a:t>Table 1a: Institutions pillar</a:t>
            </a:r>
          </a:p>
          <a:p>
            <a:r>
              <a:rPr lang="en-US" sz="1400" b="1" dirty="0" smtClean="0"/>
              <a:t>                                                                                      Average </a:t>
            </a:r>
            <a:r>
              <a:rPr lang="ru-RU" sz="1400" b="1" dirty="0" smtClean="0"/>
              <a:t> </a:t>
            </a:r>
            <a:r>
              <a:rPr lang="en-US" sz="1400" b="1" dirty="0" smtClean="0"/>
              <a:t>value </a:t>
            </a:r>
            <a:r>
              <a:rPr lang="ru-RU" sz="1400" b="1" dirty="0" smtClean="0"/>
              <a:t> </a:t>
            </a:r>
            <a:r>
              <a:rPr lang="en-US" sz="1400" b="1" dirty="0" smtClean="0"/>
              <a:t>by </a:t>
            </a:r>
            <a:r>
              <a:rPr lang="en-US" sz="1400" b="1" dirty="0"/>
              <a:t>income </a:t>
            </a:r>
            <a:r>
              <a:rPr lang="ru-RU" sz="1400" b="1" dirty="0" smtClean="0"/>
              <a:t> </a:t>
            </a:r>
            <a:r>
              <a:rPr lang="en-US" sz="1400" b="1" dirty="0" smtClean="0"/>
              <a:t>group</a:t>
            </a:r>
            <a:endParaRPr lang="en-US" sz="1400" b="1" dirty="0"/>
          </a:p>
          <a:p>
            <a:r>
              <a:rPr lang="en-US" sz="1400" dirty="0" smtClean="0"/>
              <a:t>                         </a:t>
            </a:r>
            <a:r>
              <a:rPr lang="ru-RU" sz="1400" dirty="0" smtClean="0"/>
              <a:t>                                         </a:t>
            </a:r>
            <a:r>
              <a:rPr lang="en-US" sz="1400" dirty="0" smtClean="0"/>
              <a:t> High   Upper-middle    Lower-middle       </a:t>
            </a:r>
            <a:r>
              <a:rPr lang="en-US" sz="1400" dirty="0"/>
              <a:t>Low</a:t>
            </a:r>
          </a:p>
          <a:p>
            <a:r>
              <a:rPr lang="en-US" sz="1400" dirty="0" smtClean="0"/>
              <a:t>Indicator                                    </a:t>
            </a:r>
            <a:r>
              <a:rPr lang="ru-RU" sz="1400" dirty="0" smtClean="0"/>
              <a:t>              </a:t>
            </a:r>
            <a:r>
              <a:rPr lang="en-US" sz="1400" dirty="0" smtClean="0"/>
              <a:t> income      </a:t>
            </a:r>
            <a:r>
              <a:rPr lang="en-US" sz="1400" dirty="0" err="1" smtClean="0"/>
              <a:t>income</a:t>
            </a:r>
            <a:r>
              <a:rPr lang="en-US" sz="1400" dirty="0" smtClean="0"/>
              <a:t>                 </a:t>
            </a:r>
            <a:r>
              <a:rPr lang="en-US" sz="1400" dirty="0" err="1" smtClean="0"/>
              <a:t>income</a:t>
            </a:r>
            <a:r>
              <a:rPr lang="en-US" sz="1400" dirty="0" smtClean="0"/>
              <a:t>          </a:t>
            </a:r>
            <a:r>
              <a:rPr lang="en-US" sz="1400" dirty="0" err="1" smtClean="0"/>
              <a:t>income</a:t>
            </a:r>
            <a:r>
              <a:rPr lang="en-US" sz="1400" dirty="0" smtClean="0"/>
              <a:t>             </a:t>
            </a:r>
            <a:r>
              <a:rPr lang="en-US" sz="1400" dirty="0"/>
              <a:t>Mean</a:t>
            </a:r>
          </a:p>
          <a:p>
            <a:r>
              <a:rPr lang="en-US" sz="1400" dirty="0"/>
              <a:t>1 </a:t>
            </a:r>
            <a:r>
              <a:rPr lang="en-US" sz="1400" dirty="0" smtClean="0"/>
              <a:t>Institutions</a:t>
            </a:r>
            <a:r>
              <a:rPr lang="ru-RU" sz="1400" dirty="0" smtClean="0"/>
              <a:t>     </a:t>
            </a:r>
            <a:endParaRPr lang="en-US" sz="1400" dirty="0"/>
          </a:p>
          <a:p>
            <a:r>
              <a:rPr lang="en-US" sz="1400" i="1" dirty="0"/>
              <a:t>1.1 Political environment</a:t>
            </a:r>
          </a:p>
          <a:p>
            <a:r>
              <a:rPr lang="it-IT" sz="1400" dirty="0"/>
              <a:t>1.1.1 Political stability* </a:t>
            </a:r>
            <a:r>
              <a:rPr lang="it-IT" sz="1400" dirty="0" smtClean="0"/>
              <a:t>............................ </a:t>
            </a:r>
            <a:r>
              <a:rPr lang="it-IT" sz="1400" dirty="0"/>
              <a:t>0.70 ........... –0.23 ............. –0.57 ............. –0.83 ............. –0.08</a:t>
            </a:r>
          </a:p>
          <a:p>
            <a:r>
              <a:rPr lang="en-US" sz="1400" dirty="0"/>
              <a:t>1.1.2 Government effectiveness* </a:t>
            </a:r>
            <a:r>
              <a:rPr lang="en-US" sz="1400" dirty="0" smtClean="0"/>
              <a:t>............</a:t>
            </a:r>
            <a:r>
              <a:rPr lang="ru-RU" sz="1400" dirty="0" smtClean="0"/>
              <a:t> </a:t>
            </a:r>
            <a:r>
              <a:rPr lang="en-US" sz="1400" dirty="0" smtClean="0"/>
              <a:t> </a:t>
            </a:r>
            <a:r>
              <a:rPr lang="en-US" sz="1400" dirty="0"/>
              <a:t>1.18 ........... –0.10 ............. –0.48 ............. –0.84 ................ 0.14</a:t>
            </a:r>
          </a:p>
          <a:p>
            <a:r>
              <a:rPr lang="en-US" sz="1400" i="1" dirty="0"/>
              <a:t>1.2 Regulatory environment</a:t>
            </a:r>
          </a:p>
          <a:p>
            <a:r>
              <a:rPr lang="en-US" sz="1400" dirty="0"/>
              <a:t>1.2.1 Regulatory quality*a </a:t>
            </a:r>
            <a:r>
              <a:rPr lang="en-US" sz="1400" dirty="0" smtClean="0"/>
              <a:t>.....................</a:t>
            </a:r>
            <a:r>
              <a:rPr lang="ru-RU" sz="1400" dirty="0" smtClean="0"/>
              <a:t> </a:t>
            </a:r>
            <a:r>
              <a:rPr lang="en-US" sz="1400" dirty="0" smtClean="0"/>
              <a:t>. </a:t>
            </a:r>
            <a:r>
              <a:rPr lang="en-US" sz="1400" dirty="0"/>
              <a:t>1.12 ........... –0.07 ............. –0.42 ............. –0.70 ................ 0.16</a:t>
            </a:r>
          </a:p>
          <a:p>
            <a:r>
              <a:rPr lang="en-US" sz="1400" dirty="0"/>
              <a:t>1.2.2 Rule of law*a </a:t>
            </a:r>
            <a:r>
              <a:rPr lang="en-US" sz="1400" dirty="0" smtClean="0"/>
              <a:t>.................................</a:t>
            </a:r>
            <a:r>
              <a:rPr lang="ru-RU" sz="1400" dirty="0" smtClean="0"/>
              <a:t>  </a:t>
            </a:r>
            <a:r>
              <a:rPr lang="en-US" sz="1400" dirty="0" smtClean="0"/>
              <a:t> </a:t>
            </a:r>
            <a:r>
              <a:rPr lang="en-US" sz="1400" dirty="0"/>
              <a:t>1.13 ........... –0.30 ............. –0.59 ............. –0.81 ................ </a:t>
            </a:r>
            <a:r>
              <a:rPr lang="en-US" sz="1400" dirty="0" smtClean="0"/>
              <a:t>0.04</a:t>
            </a:r>
            <a:endParaRPr lang="en-US" sz="1400" dirty="0"/>
          </a:p>
        </p:txBody>
      </p:sp>
      <p:sp>
        <p:nvSpPr>
          <p:cNvPr id="2" name="Заголовок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pPr algn="ctr"/>
            <a:r>
              <a:rPr lang="en-US" dirty="0" smtClean="0"/>
              <a:t>GII</a:t>
            </a:r>
            <a:r>
              <a:rPr lang="ru-RU" dirty="0" smtClean="0"/>
              <a:t>: институциональная среда</a:t>
            </a:r>
            <a:r>
              <a:rPr lang="en-US" dirty="0" smtClean="0"/>
              <a:t> (2015) – </a:t>
            </a:r>
            <a:r>
              <a:rPr lang="ru-RU" dirty="0" smtClean="0"/>
              <a:t>вес и влияние : страны</a:t>
            </a:r>
            <a:r>
              <a:rPr lang="en-US" dirty="0" smtClean="0"/>
              <a:t>/</a:t>
            </a:r>
            <a:r>
              <a:rPr lang="ru-RU" dirty="0" smtClean="0"/>
              <a:t>доходы.</a:t>
            </a:r>
            <a:endParaRPr lang="ru-RU" dirty="0"/>
          </a:p>
        </p:txBody>
      </p:sp>
    </p:spTree>
    <p:extLst>
      <p:ext uri="{BB962C8B-B14F-4D97-AF65-F5344CB8AC3E}">
        <p14:creationId xmlns:p14="http://schemas.microsoft.com/office/powerpoint/2010/main" val="380025684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normAutofit/>
          </a:bodyPr>
          <a:lstStyle/>
          <a:p>
            <a:r>
              <a:rPr lang="en-US" dirty="0"/>
              <a:t>Definition of Innovation by OECD</a:t>
            </a:r>
            <a:endParaRPr lang="ru-RU" dirty="0"/>
          </a:p>
        </p:txBody>
      </p:sp>
      <p:sp>
        <p:nvSpPr>
          <p:cNvPr id="4" name="Прямоугольник 3"/>
          <p:cNvSpPr/>
          <p:nvPr/>
        </p:nvSpPr>
        <p:spPr>
          <a:xfrm>
            <a:off x="611560" y="2413338"/>
            <a:ext cx="7920880" cy="3323987"/>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pPr algn="just"/>
            <a:r>
              <a:rPr lang="en-US" sz="3200" dirty="0"/>
              <a:t>An innovation is the implementation</a:t>
            </a:r>
            <a:r>
              <a:rPr lang="ru-RU" sz="3200" dirty="0"/>
              <a:t> </a:t>
            </a:r>
            <a:r>
              <a:rPr lang="en-US" sz="3200" dirty="0"/>
              <a:t>a new or significantly improved</a:t>
            </a:r>
            <a:r>
              <a:rPr lang="ru-RU" sz="3200" dirty="0"/>
              <a:t> </a:t>
            </a:r>
            <a:r>
              <a:rPr lang="en-US" sz="3200" dirty="0"/>
              <a:t>product (good or service), a new</a:t>
            </a:r>
            <a:r>
              <a:rPr lang="ru-RU" sz="3200" dirty="0"/>
              <a:t> </a:t>
            </a:r>
            <a:r>
              <a:rPr lang="en-US" sz="3200" dirty="0"/>
              <a:t>process, a new marketing method, or a</a:t>
            </a:r>
            <a:r>
              <a:rPr lang="ru-RU" sz="3200" dirty="0"/>
              <a:t> </a:t>
            </a:r>
            <a:r>
              <a:rPr lang="en-US" sz="3200" dirty="0"/>
              <a:t>new organizational method in business</a:t>
            </a:r>
            <a:r>
              <a:rPr lang="ru-RU" sz="3200" dirty="0"/>
              <a:t> </a:t>
            </a:r>
            <a:r>
              <a:rPr lang="en-US" sz="3200" dirty="0"/>
              <a:t>practices, workplace organization, or</a:t>
            </a:r>
            <a:r>
              <a:rPr lang="ru-RU" sz="3200" dirty="0"/>
              <a:t> </a:t>
            </a:r>
            <a:r>
              <a:rPr lang="en-US" sz="3200" dirty="0"/>
              <a:t>external relations.</a:t>
            </a:r>
          </a:p>
          <a:p>
            <a:endParaRPr lang="ru-RU" dirty="0"/>
          </a:p>
        </p:txBody>
      </p:sp>
    </p:spTree>
    <p:extLst>
      <p:ext uri="{BB962C8B-B14F-4D97-AF65-F5344CB8AC3E}">
        <p14:creationId xmlns:p14="http://schemas.microsoft.com/office/powerpoint/2010/main" val="3726516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r>
              <a:rPr lang="en-US" dirty="0"/>
              <a:t>Institutions ....................................................</a:t>
            </a:r>
            <a:r>
              <a:rPr lang="en-US" dirty="0" smtClean="0"/>
              <a:t>56.</a:t>
            </a:r>
            <a:r>
              <a:rPr lang="ru-RU" dirty="0" smtClean="0"/>
              <a:t>1(73)</a:t>
            </a:r>
            <a:endParaRPr lang="en-US" dirty="0"/>
          </a:p>
          <a:p>
            <a:r>
              <a:rPr lang="fr-FR" dirty="0"/>
              <a:t>1.1 Political environment ..........................................................................</a:t>
            </a:r>
            <a:r>
              <a:rPr lang="fr-FR" dirty="0" smtClean="0"/>
              <a:t>3</a:t>
            </a:r>
            <a:r>
              <a:rPr lang="ru-RU" dirty="0" smtClean="0"/>
              <a:t>7</a:t>
            </a:r>
            <a:r>
              <a:rPr lang="fr-FR" dirty="0" smtClean="0"/>
              <a:t>.</a:t>
            </a:r>
            <a:r>
              <a:rPr lang="ru-RU" dirty="0" smtClean="0"/>
              <a:t>9</a:t>
            </a:r>
            <a:r>
              <a:rPr lang="fr-FR" dirty="0" smtClean="0"/>
              <a:t> </a:t>
            </a:r>
            <a:r>
              <a:rPr lang="ru-RU" dirty="0" smtClean="0"/>
              <a:t>(</a:t>
            </a:r>
            <a:r>
              <a:rPr lang="fr-FR" dirty="0" smtClean="0"/>
              <a:t>10</a:t>
            </a:r>
            <a:r>
              <a:rPr lang="ru-RU" dirty="0" smtClean="0"/>
              <a:t>0)</a:t>
            </a:r>
            <a:endParaRPr lang="fr-FR" dirty="0"/>
          </a:p>
          <a:p>
            <a:r>
              <a:rPr lang="it-IT" dirty="0"/>
              <a:t>1.1.1 Political </a:t>
            </a:r>
            <a:r>
              <a:rPr lang="it-IT" dirty="0" smtClean="0"/>
              <a:t>stability</a:t>
            </a:r>
            <a:r>
              <a:rPr lang="ru-RU" dirty="0"/>
              <a:t> </a:t>
            </a:r>
            <a:r>
              <a:rPr lang="it-IT" dirty="0" smtClean="0"/>
              <a:t>......................................</a:t>
            </a:r>
            <a:r>
              <a:rPr lang="ru-RU" dirty="0" smtClean="0"/>
              <a:t>38</a:t>
            </a:r>
            <a:r>
              <a:rPr lang="it-IT" dirty="0" smtClean="0"/>
              <a:t>.</a:t>
            </a:r>
            <a:r>
              <a:rPr lang="ru-RU" dirty="0" smtClean="0"/>
              <a:t>4 (</a:t>
            </a:r>
            <a:r>
              <a:rPr lang="it-IT" dirty="0" smtClean="0"/>
              <a:t>1</a:t>
            </a:r>
            <a:r>
              <a:rPr lang="ru-RU" dirty="0" smtClean="0"/>
              <a:t>12)</a:t>
            </a:r>
            <a:endParaRPr lang="it-IT" dirty="0"/>
          </a:p>
          <a:p>
            <a:r>
              <a:rPr lang="en-US" dirty="0"/>
              <a:t>1.1.2 </a:t>
            </a:r>
            <a:r>
              <a:rPr lang="en-US" dirty="0" smtClean="0"/>
              <a:t>Government effectiveness......................................................</a:t>
            </a:r>
            <a:r>
              <a:rPr lang="ru-RU" dirty="0" smtClean="0"/>
              <a:t> </a:t>
            </a:r>
            <a:r>
              <a:rPr lang="en-US" dirty="0" smtClean="0"/>
              <a:t>3</a:t>
            </a:r>
            <a:r>
              <a:rPr lang="ru-RU" dirty="0" smtClean="0"/>
              <a:t>7</a:t>
            </a:r>
            <a:r>
              <a:rPr lang="en-US" dirty="0" smtClean="0"/>
              <a:t>.</a:t>
            </a:r>
            <a:r>
              <a:rPr lang="ru-RU" dirty="0" smtClean="0"/>
              <a:t>5 (</a:t>
            </a:r>
            <a:r>
              <a:rPr lang="en-US" dirty="0" smtClean="0"/>
              <a:t>8</a:t>
            </a:r>
            <a:r>
              <a:rPr lang="ru-RU" dirty="0" smtClean="0"/>
              <a:t>0)</a:t>
            </a:r>
            <a:endParaRPr lang="en-US" dirty="0"/>
          </a:p>
          <a:p>
            <a:r>
              <a:rPr lang="en-US" dirty="0"/>
              <a:t>1.2 Regulatory environment </a:t>
            </a:r>
            <a:r>
              <a:rPr lang="en-US" dirty="0" smtClean="0"/>
              <a:t>..................................................................</a:t>
            </a:r>
            <a:r>
              <a:rPr lang="ru-RU" dirty="0" smtClean="0"/>
              <a:t>..........</a:t>
            </a:r>
            <a:r>
              <a:rPr lang="en-US" dirty="0" smtClean="0"/>
              <a:t>5</a:t>
            </a:r>
            <a:r>
              <a:rPr lang="ru-RU" dirty="0" smtClean="0"/>
              <a:t>2</a:t>
            </a:r>
            <a:r>
              <a:rPr lang="en-US" dirty="0" smtClean="0"/>
              <a:t>.</a:t>
            </a:r>
            <a:r>
              <a:rPr lang="ru-RU" dirty="0" smtClean="0"/>
              <a:t>5</a:t>
            </a:r>
            <a:r>
              <a:rPr lang="en-US" dirty="0" smtClean="0"/>
              <a:t> </a:t>
            </a:r>
            <a:r>
              <a:rPr lang="ru-RU" dirty="0" smtClean="0"/>
              <a:t>(</a:t>
            </a:r>
            <a:r>
              <a:rPr lang="en-US" dirty="0" smtClean="0"/>
              <a:t>9</a:t>
            </a:r>
            <a:r>
              <a:rPr lang="ru-RU" dirty="0" smtClean="0"/>
              <a:t>4)</a:t>
            </a:r>
            <a:endParaRPr lang="en-US" dirty="0"/>
          </a:p>
          <a:p>
            <a:r>
              <a:rPr lang="en-US" dirty="0"/>
              <a:t>1.2.1 Regulatory </a:t>
            </a:r>
            <a:r>
              <a:rPr lang="en-US" dirty="0" smtClean="0"/>
              <a:t>quality...................................................................</a:t>
            </a:r>
            <a:r>
              <a:rPr lang="ru-RU" dirty="0"/>
              <a:t>2</a:t>
            </a:r>
            <a:r>
              <a:rPr lang="en-US" dirty="0" smtClean="0"/>
              <a:t>8.</a:t>
            </a:r>
            <a:r>
              <a:rPr lang="ru-RU" dirty="0" smtClean="0"/>
              <a:t>8(</a:t>
            </a:r>
            <a:r>
              <a:rPr lang="en-US" dirty="0" smtClean="0"/>
              <a:t>102</a:t>
            </a:r>
            <a:r>
              <a:rPr lang="ru-RU" dirty="0" smtClean="0"/>
              <a:t>)</a:t>
            </a:r>
            <a:endParaRPr lang="en-US" dirty="0"/>
          </a:p>
          <a:p>
            <a:r>
              <a:rPr lang="en-US" dirty="0"/>
              <a:t>1.2.2 Rule of law</a:t>
            </a:r>
            <a:r>
              <a:rPr lang="en-US" dirty="0" smtClean="0"/>
              <a:t>*.......................................................................</a:t>
            </a:r>
            <a:r>
              <a:rPr lang="ru-RU" dirty="0" smtClean="0"/>
              <a:t>18</a:t>
            </a:r>
            <a:r>
              <a:rPr lang="en-US" dirty="0" smtClean="0"/>
              <a:t>.</a:t>
            </a:r>
            <a:r>
              <a:rPr lang="ru-RU" dirty="0" smtClean="0"/>
              <a:t>4 (</a:t>
            </a:r>
            <a:r>
              <a:rPr lang="en-US" dirty="0" smtClean="0"/>
              <a:t>1</a:t>
            </a:r>
            <a:r>
              <a:rPr lang="ru-RU" dirty="0" smtClean="0"/>
              <a:t>04)</a:t>
            </a:r>
            <a:endParaRPr lang="ru-RU" dirty="0"/>
          </a:p>
        </p:txBody>
      </p:sp>
      <p:sp>
        <p:nvSpPr>
          <p:cNvPr id="3" name="Заголовок 2"/>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rmAutofit/>
          </a:bodyPr>
          <a:lstStyle/>
          <a:p>
            <a:pPr algn="ctr"/>
            <a:r>
              <a:rPr lang="en-US" sz="4000" dirty="0"/>
              <a:t>GII</a:t>
            </a:r>
            <a:r>
              <a:rPr lang="ru-RU" sz="4000" dirty="0"/>
              <a:t>: </a:t>
            </a:r>
            <a:r>
              <a:rPr lang="ru-RU" sz="4000" dirty="0" smtClean="0"/>
              <a:t>Россия 2017 - 45 (127)- 38.8 из 100 </a:t>
            </a:r>
            <a:endParaRPr lang="ru-RU" sz="4000" dirty="0"/>
          </a:p>
        </p:txBody>
      </p:sp>
    </p:spTree>
    <p:extLst>
      <p:ext uri="{BB962C8B-B14F-4D97-AF65-F5344CB8AC3E}">
        <p14:creationId xmlns:p14="http://schemas.microsoft.com/office/powerpoint/2010/main" val="4203385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r>
              <a:rPr lang="en-US" b="1" dirty="0"/>
              <a:t>What is Governance? </a:t>
            </a:r>
          </a:p>
          <a:p>
            <a:r>
              <a:rPr lang="en-US" dirty="0"/>
              <a:t>Governance consists of the traditions and institutions by which authority in a country is exercised.  This includes the process by which governments are selected, monitored and replaced; the capacity of the government to effectively formulate and implement sound policies; and the respect of citizens and the state for the institutions that govern economic and social interactions among them. </a:t>
            </a:r>
          </a:p>
          <a:p>
            <a:endParaRPr lang="ru-RU" dirty="0"/>
          </a:p>
        </p:txBody>
      </p:sp>
      <p:sp>
        <p:nvSpPr>
          <p:cNvPr id="3" name="Заголовок 2"/>
          <p:cNvSpPr>
            <a:spLocks noGrp="1"/>
          </p:cNvSpPr>
          <p:nvPr>
            <p:ph type="title"/>
          </p:nvPr>
        </p:nvSpPr>
        <p:spPr>
          <a:xfrm>
            <a:off x="457200" y="193576"/>
            <a:ext cx="8229600" cy="1219200"/>
          </a:xfrm>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r>
              <a:rPr lang="en-US" sz="4400" dirty="0"/>
              <a:t>World Governance Indicators (WGI)</a:t>
            </a:r>
            <a:br>
              <a:rPr lang="en-US" sz="4400" dirty="0"/>
            </a:br>
            <a:r>
              <a:rPr lang="en-US" sz="4400" dirty="0" smtClean="0"/>
              <a:t>230 </a:t>
            </a:r>
            <a:r>
              <a:rPr lang="ru-RU" sz="4400" dirty="0" smtClean="0"/>
              <a:t>стран. </a:t>
            </a:r>
            <a:endParaRPr lang="ru-RU" dirty="0"/>
          </a:p>
        </p:txBody>
      </p:sp>
    </p:spTree>
    <p:extLst>
      <p:ext uri="{BB962C8B-B14F-4D97-AF65-F5344CB8AC3E}">
        <p14:creationId xmlns:p14="http://schemas.microsoft.com/office/powerpoint/2010/main" val="2426197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67544" y="1484784"/>
            <a:ext cx="8229600" cy="4572000"/>
          </a:xfrm>
        </p:spPr>
        <p:style>
          <a:lnRef idx="1">
            <a:schemeClr val="accent3"/>
          </a:lnRef>
          <a:fillRef idx="3">
            <a:schemeClr val="accent3"/>
          </a:fillRef>
          <a:effectRef idx="2">
            <a:schemeClr val="accent3"/>
          </a:effectRef>
          <a:fontRef idx="minor">
            <a:schemeClr val="lt1"/>
          </a:fontRef>
        </p:style>
        <p:txBody>
          <a:bodyPr>
            <a:normAutofit/>
          </a:bodyPr>
          <a:lstStyle/>
          <a:p>
            <a:r>
              <a:rPr lang="en-US" sz="3600" dirty="0"/>
              <a:t>Voice and </a:t>
            </a:r>
            <a:r>
              <a:rPr lang="en-US" sz="3600" dirty="0" smtClean="0"/>
              <a:t>Accountability</a:t>
            </a:r>
            <a:r>
              <a:rPr lang="ru-RU" sz="3600" dirty="0" smtClean="0"/>
              <a:t> – </a:t>
            </a:r>
            <a:r>
              <a:rPr lang="en-US" sz="3600" dirty="0" smtClean="0"/>
              <a:t>rank</a:t>
            </a:r>
            <a:r>
              <a:rPr lang="ru-RU" sz="3600" dirty="0" smtClean="0"/>
              <a:t> 20.20</a:t>
            </a:r>
            <a:endParaRPr lang="en-US" sz="3600" dirty="0"/>
          </a:p>
          <a:p>
            <a:r>
              <a:rPr lang="en-US" sz="3600" dirty="0"/>
              <a:t>Political Stability and Absence of </a:t>
            </a:r>
            <a:r>
              <a:rPr lang="en-US" sz="3600" dirty="0" smtClean="0"/>
              <a:t>Violence</a:t>
            </a:r>
            <a:r>
              <a:rPr lang="ru-RU" sz="3600" dirty="0" smtClean="0"/>
              <a:t> – </a:t>
            </a:r>
            <a:r>
              <a:rPr lang="en-US" sz="3600" dirty="0" smtClean="0"/>
              <a:t>rank 18.45</a:t>
            </a:r>
            <a:endParaRPr lang="en-US" sz="3600" dirty="0"/>
          </a:p>
          <a:p>
            <a:r>
              <a:rPr lang="en-US" sz="3600" dirty="0"/>
              <a:t>Government </a:t>
            </a:r>
            <a:r>
              <a:rPr lang="en-US" sz="3600" dirty="0" smtClean="0"/>
              <a:t>Effectiveness – rank 51.44</a:t>
            </a:r>
            <a:endParaRPr lang="en-US" sz="3600" dirty="0"/>
          </a:p>
          <a:p>
            <a:r>
              <a:rPr lang="en-US" sz="3600" dirty="0"/>
              <a:t>Regulatory </a:t>
            </a:r>
            <a:r>
              <a:rPr lang="en-US" sz="3600" dirty="0" smtClean="0"/>
              <a:t>Quality – rank 36.54</a:t>
            </a:r>
            <a:endParaRPr lang="en-US" sz="3600" dirty="0"/>
          </a:p>
          <a:p>
            <a:r>
              <a:rPr lang="en-US" sz="3600" dirty="0"/>
              <a:t>Rule of </a:t>
            </a:r>
            <a:r>
              <a:rPr lang="en-US" sz="3600" dirty="0" smtClean="0"/>
              <a:t>Law – 26.44</a:t>
            </a:r>
            <a:endParaRPr lang="en-US" sz="3600" dirty="0"/>
          </a:p>
          <a:p>
            <a:r>
              <a:rPr lang="en-US" sz="3600" dirty="0"/>
              <a:t>Control of </a:t>
            </a:r>
            <a:r>
              <a:rPr lang="en-US" sz="3600" dirty="0" smtClean="0"/>
              <a:t>Corruption – 19.71</a:t>
            </a:r>
            <a:endParaRPr lang="en-US" sz="3600" dirty="0"/>
          </a:p>
          <a:p>
            <a:endParaRPr lang="ru-RU" dirty="0"/>
          </a:p>
        </p:txBody>
      </p:sp>
      <p:sp>
        <p:nvSpPr>
          <p:cNvPr id="3" name="Заголовок 2"/>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en-US" sz="4000" dirty="0"/>
              <a:t>World Governance Indicators (WGI</a:t>
            </a:r>
            <a:r>
              <a:rPr lang="en-US" sz="4000" dirty="0" smtClean="0"/>
              <a:t>)</a:t>
            </a:r>
            <a:r>
              <a:rPr lang="en-US" sz="4000" dirty="0"/>
              <a:t/>
            </a:r>
            <a:br>
              <a:rPr lang="en-US" sz="4000" dirty="0"/>
            </a:br>
            <a:r>
              <a:rPr lang="ru-RU" sz="4000" dirty="0" smtClean="0"/>
              <a:t>Россия 2014</a:t>
            </a:r>
            <a:endParaRPr lang="ru-RU" dirty="0"/>
          </a:p>
        </p:txBody>
      </p:sp>
    </p:spTree>
    <p:extLst>
      <p:ext uri="{BB962C8B-B14F-4D97-AF65-F5344CB8AC3E}">
        <p14:creationId xmlns:p14="http://schemas.microsoft.com/office/powerpoint/2010/main" val="3029767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algn="ctr"/>
            <a:r>
              <a:rPr lang="en-US" dirty="0" smtClean="0"/>
              <a:t>RULE of LAW</a:t>
            </a:r>
          </a:p>
          <a:p>
            <a:r>
              <a:rPr lang="en-US" dirty="0" smtClean="0"/>
              <a:t>Property Rights - 47.6 </a:t>
            </a:r>
            <a:endParaRPr lang="en-US" dirty="0"/>
          </a:p>
          <a:p>
            <a:r>
              <a:rPr lang="en-US" dirty="0" smtClean="0"/>
              <a:t>Government Integrity – 38.2</a:t>
            </a:r>
          </a:p>
          <a:p>
            <a:r>
              <a:rPr lang="en-US" dirty="0" smtClean="0"/>
              <a:t> Judicial Effectiveness – 44.5</a:t>
            </a:r>
            <a:endParaRPr lang="en-US" dirty="0"/>
          </a:p>
          <a:p>
            <a:pPr marL="0" indent="0" algn="just">
              <a:buNone/>
            </a:pPr>
            <a:r>
              <a:rPr lang="en-US" dirty="0"/>
              <a:t>The inefficient public sector dominates the economy. The risk of state meddling in the private sector remains high in Russia’s repressive political environment. The judiciary is vulnerable to corruption, and the protection of property rights remains weak, undermining prospects for dynamic long-term economic development.</a:t>
            </a:r>
            <a:endParaRPr lang="ru-RU" dirty="0" smtClean="0"/>
          </a:p>
        </p:txBody>
      </p:sp>
      <p:sp>
        <p:nvSpPr>
          <p:cNvPr id="3" name="Заголовок 2"/>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pPr algn="ctr"/>
            <a:r>
              <a:rPr lang="en-US" sz="3600" dirty="0"/>
              <a:t>Index of Economic Freedom</a:t>
            </a:r>
            <a:r>
              <a:rPr lang="ru-RU" sz="3600" dirty="0"/>
              <a:t/>
            </a:r>
            <a:br>
              <a:rPr lang="ru-RU" sz="3600" dirty="0"/>
            </a:br>
            <a:r>
              <a:rPr lang="en-US" sz="3600" dirty="0" smtClean="0"/>
              <a:t>2017; 180 </a:t>
            </a:r>
            <a:r>
              <a:rPr lang="ru-RU" sz="3600" dirty="0" smtClean="0"/>
              <a:t>стран, Россия – </a:t>
            </a:r>
            <a:r>
              <a:rPr lang="en-US" sz="3600" dirty="0" smtClean="0"/>
              <a:t>114/57.1 mostly unfree </a:t>
            </a:r>
            <a:endParaRPr lang="ru-RU" sz="3600" dirty="0"/>
          </a:p>
        </p:txBody>
      </p:sp>
    </p:spTree>
    <p:extLst>
      <p:ext uri="{BB962C8B-B14F-4D97-AF65-F5344CB8AC3E}">
        <p14:creationId xmlns:p14="http://schemas.microsoft.com/office/powerpoint/2010/main" val="28628891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4143</TotalTime>
  <Words>2135</Words>
  <Application>Microsoft Office PowerPoint</Application>
  <PresentationFormat>Экран (4:3)</PresentationFormat>
  <Paragraphs>238</Paragraphs>
  <Slides>35</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35</vt:i4>
      </vt:variant>
    </vt:vector>
  </HeadingPairs>
  <TitlesOfParts>
    <vt:vector size="36" baseType="lpstr">
      <vt:lpstr>Бумажная</vt:lpstr>
      <vt:lpstr>Воздействие власти на бизнес-среду: политическая культура как значимый фактор</vt:lpstr>
      <vt:lpstr>       Российская экономика в международных рейтингах </vt:lpstr>
      <vt:lpstr>GCI: Россия за 2017/2018 - 38 (137 – 4.6);институты – 83  (3.7 – 7); в сравнении 15/16 к  17/18</vt:lpstr>
      <vt:lpstr>GII: институциональная среда (2015) – вес и влияние : страны/доходы.</vt:lpstr>
      <vt:lpstr>Definition of Innovation by OECD</vt:lpstr>
      <vt:lpstr>GII: Россия 2017 - 45 (127)- 38.8 из 100 </vt:lpstr>
      <vt:lpstr>World Governance Indicators (WGI) 230 стран. </vt:lpstr>
      <vt:lpstr>World Governance Indicators (WGI) Россия 2014</vt:lpstr>
      <vt:lpstr>Index of Economic Freedom 2017; 180 стран, Россия – 114/57.1 mostly unfree </vt:lpstr>
      <vt:lpstr>Институты и политическая культура</vt:lpstr>
      <vt:lpstr>Презентация PowerPoint</vt:lpstr>
      <vt:lpstr>Политическая культура идеологических типов в США </vt:lpstr>
      <vt:lpstr>Политическая культура и экономическое поведение</vt:lpstr>
      <vt:lpstr>Типология политической культуры США по Д.Элазару</vt:lpstr>
      <vt:lpstr>ИНДИВИДУАЛИСТИЧЕСКАЯ ПОЛИТИЧЕСКАЯ КУЛЬТУРА</vt:lpstr>
      <vt:lpstr>МОРАЛИСТИЧЕСКАЯ ПОЛИТИЧЕСКАЯ КУЛЬТУРА</vt:lpstr>
      <vt:lpstr>ТРАДИЦИОНАЛИСТСКАЯ ПОЛИТИЧЕСКАЯ КУЛЬТУРА</vt:lpstr>
      <vt:lpstr>Типы американской политической культуры в различных штатах</vt:lpstr>
      <vt:lpstr>ЛОКАЛЬНОЕ ИЗМЕРЕНИЕ ПОЛИТИЧЕСКОЙ КУЛЬТУРЫ</vt:lpstr>
      <vt:lpstr>ТИПЫ ЛОКАЛЬНОЙ ПОЛИТИЧЕСКОЙ КУЛЬТУРЫ(1)</vt:lpstr>
      <vt:lpstr>ТИПЫ ЛОКАЛЬНОЙ ПОЛИТИЧЕСКОЙ КУЛЬТУРЫ (2)</vt:lpstr>
      <vt:lpstr>Classic Social Capital Communities</vt:lpstr>
      <vt:lpstr>Organizational Age Communities</vt:lpstr>
      <vt:lpstr>Nerdistans</vt:lpstr>
      <vt:lpstr>Creative Centers</vt:lpstr>
      <vt:lpstr>ПОЛИТИЧЕСКАЯ КУЛЬТУРА СОЦИАЛЬНЫХ КЛАССОВ</vt:lpstr>
      <vt:lpstr>Русская политическая культура. Взгляд из утопии //Владислав Сурков. Тексты 97-07. М., Европа, 2008.</vt:lpstr>
      <vt:lpstr>Российская политическая культура: региональный подход</vt:lpstr>
      <vt:lpstr>РИА-Рейтинг социально-экономического положения субъектов РФ </vt:lpstr>
      <vt:lpstr>Социально-экономический статус и «политическая культура» региона</vt:lpstr>
      <vt:lpstr>Социально-экономический статус  и политический дизайн региона</vt:lpstr>
      <vt:lpstr>Политическая культура российских регионов:</vt:lpstr>
      <vt:lpstr>Dietz Vollrath, an associate professor of economics at the University of Houston.</vt:lpstr>
      <vt:lpstr>Выводы для практики GR</vt:lpstr>
      <vt:lpstr>Спасибо за внимание!</vt:lpstr>
    </vt:vector>
  </TitlesOfParts>
  <Company>Дом</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ПОЛИТИЧЕСКАЯ КУЛЬТУРА И ЭКОНОМИЧЕСКИЙ РОСТ</dc:title>
  <dc:creator>Леонид Поляков</dc:creator>
  <cp:lastModifiedBy>Пользователь Windows</cp:lastModifiedBy>
  <cp:revision>91</cp:revision>
  <dcterms:created xsi:type="dcterms:W3CDTF">2015-11-27T10:27:19Z</dcterms:created>
  <dcterms:modified xsi:type="dcterms:W3CDTF">2017-10-25T07:56:17Z</dcterms:modified>
</cp:coreProperties>
</file>